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7.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64" r:id="rId2"/>
    <p:sldMasterId id="2147483777" r:id="rId3"/>
    <p:sldMasterId id="2147483790" r:id="rId4"/>
    <p:sldMasterId id="2147483803" r:id="rId5"/>
    <p:sldMasterId id="2147483816" r:id="rId6"/>
    <p:sldMasterId id="2147483828" r:id="rId7"/>
    <p:sldMasterId id="2147483958" r:id="rId8"/>
  </p:sldMasterIdLst>
  <p:notesMasterIdLst>
    <p:notesMasterId r:id="rId52"/>
  </p:notesMasterIdLst>
  <p:handoutMasterIdLst>
    <p:handoutMasterId r:id="rId53"/>
  </p:handoutMasterIdLst>
  <p:sldIdLst>
    <p:sldId id="257" r:id="rId9"/>
    <p:sldId id="258" r:id="rId10"/>
    <p:sldId id="286" r:id="rId11"/>
    <p:sldId id="259" r:id="rId12"/>
    <p:sldId id="260" r:id="rId13"/>
    <p:sldId id="261" r:id="rId14"/>
    <p:sldId id="262" r:id="rId15"/>
    <p:sldId id="263" r:id="rId16"/>
    <p:sldId id="264" r:id="rId17"/>
    <p:sldId id="265" r:id="rId18"/>
    <p:sldId id="266" r:id="rId19"/>
    <p:sldId id="267" r:id="rId20"/>
    <p:sldId id="268" r:id="rId21"/>
    <p:sldId id="269" r:id="rId22"/>
    <p:sldId id="488" r:id="rId23"/>
    <p:sldId id="287" r:id="rId24"/>
    <p:sldId id="470" r:id="rId25"/>
    <p:sldId id="471" r:id="rId26"/>
    <p:sldId id="275" r:id="rId27"/>
    <p:sldId id="288" r:id="rId28"/>
    <p:sldId id="270" r:id="rId29"/>
    <p:sldId id="271" r:id="rId30"/>
    <p:sldId id="291" r:id="rId31"/>
    <p:sldId id="273" r:id="rId32"/>
    <p:sldId id="274" r:id="rId33"/>
    <p:sldId id="276" r:id="rId34"/>
    <p:sldId id="434" r:id="rId35"/>
    <p:sldId id="365" r:id="rId36"/>
    <p:sldId id="279" r:id="rId37"/>
    <p:sldId id="405" r:id="rId38"/>
    <p:sldId id="437" r:id="rId39"/>
    <p:sldId id="404" r:id="rId40"/>
    <p:sldId id="478" r:id="rId41"/>
    <p:sldId id="461" r:id="rId42"/>
    <p:sldId id="406" r:id="rId43"/>
    <p:sldId id="439" r:id="rId44"/>
    <p:sldId id="280" r:id="rId45"/>
    <p:sldId id="281" r:id="rId46"/>
    <p:sldId id="282" r:id="rId47"/>
    <p:sldId id="482" r:id="rId48"/>
    <p:sldId id="484" r:id="rId49"/>
    <p:sldId id="490" r:id="rId50"/>
    <p:sldId id="283" r:id="rId51"/>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1762" autoAdjust="0"/>
  </p:normalViewPr>
  <p:slideViewPr>
    <p:cSldViewPr snapToGrid="0">
      <p:cViewPr varScale="1">
        <p:scale>
          <a:sx n="79" d="100"/>
          <a:sy n="79" d="100"/>
        </p:scale>
        <p:origin x="802" y="62"/>
      </p:cViewPr>
      <p:guideLst/>
    </p:cSldViewPr>
  </p:slideViewPr>
  <p:notesTextViewPr>
    <p:cViewPr>
      <p:scale>
        <a:sx n="3" d="2"/>
        <a:sy n="3" d="2"/>
      </p:scale>
      <p:origin x="0" y="0"/>
    </p:cViewPr>
  </p:notesTextViewPr>
  <p:notesViewPr>
    <p:cSldViewPr snapToGrid="0">
      <p:cViewPr varScale="1">
        <p:scale>
          <a:sx n="70" d="100"/>
          <a:sy n="70" d="100"/>
        </p:scale>
        <p:origin x="3048" y="6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43.xml"/><Relationship Id="rId3"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72268" cy="46697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561" y="1"/>
            <a:ext cx="2972268" cy="466973"/>
          </a:xfrm>
          <a:prstGeom prst="rect">
            <a:avLst/>
          </a:prstGeom>
        </p:spPr>
        <p:txBody>
          <a:bodyPr vert="horz" lIns="91440" tIns="45720" rIns="91440" bIns="45720" rtlCol="0"/>
          <a:lstStyle>
            <a:lvl1pPr algn="r">
              <a:defRPr sz="1200"/>
            </a:lvl1pPr>
          </a:lstStyle>
          <a:p>
            <a:fld id="{4DE40F1B-59C6-4CFE-9023-935B71CB0C16}" type="datetimeFigureOut">
              <a:rPr lang="en-US" smtClean="0"/>
              <a:t>7/17/2020</a:t>
            </a:fld>
            <a:endParaRPr lang="en-US"/>
          </a:p>
        </p:txBody>
      </p:sp>
      <p:sp>
        <p:nvSpPr>
          <p:cNvPr id="4" name="Footer Placeholder 3"/>
          <p:cNvSpPr>
            <a:spLocks noGrp="1"/>
          </p:cNvSpPr>
          <p:nvPr>
            <p:ph type="ftr" sz="quarter" idx="2"/>
          </p:nvPr>
        </p:nvSpPr>
        <p:spPr>
          <a:xfrm>
            <a:off x="1" y="8829432"/>
            <a:ext cx="2972268" cy="466971"/>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561" y="8829432"/>
            <a:ext cx="2972268" cy="466971"/>
          </a:xfrm>
          <a:prstGeom prst="rect">
            <a:avLst/>
          </a:prstGeom>
        </p:spPr>
        <p:txBody>
          <a:bodyPr vert="horz" lIns="91440" tIns="45720" rIns="91440" bIns="45720" rtlCol="0" anchor="b"/>
          <a:lstStyle>
            <a:lvl1pPr algn="r">
              <a:defRPr sz="1200"/>
            </a:lvl1pPr>
          </a:lstStyle>
          <a:p>
            <a:fld id="{74E7F676-0C57-44BF-8FF0-07610D2E7C23}" type="slidenum">
              <a:rPr lang="en-US" smtClean="0"/>
              <a:t>‹#›</a:t>
            </a:fld>
            <a:endParaRPr lang="en-US"/>
          </a:p>
        </p:txBody>
      </p:sp>
    </p:spTree>
    <p:extLst>
      <p:ext uri="{BB962C8B-B14F-4D97-AF65-F5344CB8AC3E}">
        <p14:creationId xmlns:p14="http://schemas.microsoft.com/office/powerpoint/2010/main" val="1422862510"/>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71800" cy="466434"/>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3884613" y="2"/>
            <a:ext cx="2971800" cy="466434"/>
          </a:xfrm>
          <a:prstGeom prst="rect">
            <a:avLst/>
          </a:prstGeom>
        </p:spPr>
        <p:txBody>
          <a:bodyPr vert="horz" lIns="92830" tIns="46415" rIns="92830" bIns="46415" rtlCol="0"/>
          <a:lstStyle>
            <a:lvl1pPr algn="r">
              <a:defRPr sz="1200"/>
            </a:lvl1pPr>
          </a:lstStyle>
          <a:p>
            <a:fld id="{952CCB96-A680-42D7-A18B-1BE70376AAF5}" type="datetimeFigureOut">
              <a:rPr lang="en-US" smtClean="0"/>
              <a:t>7/17/2020</a:t>
            </a:fld>
            <a:endParaRPr lang="en-US"/>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685800" y="4473893"/>
            <a:ext cx="5486400" cy="3660458"/>
          </a:xfrm>
          <a:prstGeom prst="rect">
            <a:avLst/>
          </a:prstGeom>
        </p:spPr>
        <p:txBody>
          <a:bodyPr vert="horz" lIns="92830" tIns="46415" rIns="92830" bIns="464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9"/>
            <a:ext cx="2971800" cy="466434"/>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9"/>
            <a:ext cx="2971800" cy="466434"/>
          </a:xfrm>
          <a:prstGeom prst="rect">
            <a:avLst/>
          </a:prstGeom>
        </p:spPr>
        <p:txBody>
          <a:bodyPr vert="horz" lIns="92830" tIns="46415" rIns="92830" bIns="46415" rtlCol="0" anchor="b"/>
          <a:lstStyle>
            <a:lvl1pPr algn="r">
              <a:defRPr sz="1200"/>
            </a:lvl1pPr>
          </a:lstStyle>
          <a:p>
            <a:fld id="{6D94872E-B405-4013-A60B-4DCF68B1A8AF}" type="slidenum">
              <a:rPr lang="en-US" smtClean="0"/>
              <a:t>‹#›</a:t>
            </a:fld>
            <a:endParaRPr lang="en-US"/>
          </a:p>
        </p:txBody>
      </p:sp>
    </p:spTree>
    <p:extLst>
      <p:ext uri="{BB962C8B-B14F-4D97-AF65-F5344CB8AC3E}">
        <p14:creationId xmlns:p14="http://schemas.microsoft.com/office/powerpoint/2010/main" val="3460491584"/>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morning!  I</a:t>
            </a:r>
            <a:r>
              <a:rPr lang="en-US" baseline="0" dirty="0"/>
              <a:t> am</a:t>
            </a:r>
            <a:r>
              <a:rPr lang="en-US" dirty="0"/>
              <a:t> going to get things kicked off this morning</a:t>
            </a:r>
            <a:r>
              <a:rPr lang="en-US" baseline="0" dirty="0"/>
              <a:t> </a:t>
            </a:r>
            <a:r>
              <a:rPr lang="en-US" dirty="0"/>
              <a:t>by discussing</a:t>
            </a:r>
            <a:r>
              <a:rPr lang="en-US" baseline="0" dirty="0"/>
              <a:t> </a:t>
            </a:r>
            <a:r>
              <a:rPr lang="en-US" dirty="0"/>
              <a:t>some general soil information</a:t>
            </a:r>
            <a:r>
              <a:rPr lang="en-US" baseline="0" dirty="0"/>
              <a:t>.</a:t>
            </a:r>
            <a:endParaRPr lang="en-US" dirty="0"/>
          </a:p>
        </p:txBody>
      </p:sp>
      <p:sp>
        <p:nvSpPr>
          <p:cNvPr id="4" name="Footer Placeholder 3">
            <a:extLst>
              <a:ext uri="{FF2B5EF4-FFF2-40B4-BE49-F238E27FC236}">
                <a16:creationId xmlns:a16="http://schemas.microsoft.com/office/drawing/2014/main" id="{5BCBE478-5752-43F3-B12B-465E9F045706}"/>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28870284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itchFamily="34" charset="0"/>
              </a:rPr>
              <a:t>Soil</a:t>
            </a:r>
            <a:r>
              <a:rPr lang="en-US" altLang="en-US" baseline="0" dirty="0">
                <a:latin typeface="Arial" pitchFamily="34" charset="0"/>
              </a:rPr>
              <a:t> develops as a result of 5 soil forming factors acting together</a:t>
            </a:r>
            <a:r>
              <a:rPr lang="en-US" altLang="en-US" dirty="0">
                <a:latin typeface="Arial" pitchFamily="34" charset="0"/>
              </a:rPr>
              <a:t>.  You have to consider all factors when determining the genesis of a given soil.  Biotic</a:t>
            </a:r>
            <a:r>
              <a:rPr lang="en-US" altLang="en-US" baseline="0" dirty="0">
                <a:latin typeface="Arial" pitchFamily="34" charset="0"/>
              </a:rPr>
              <a:t> factors are very important and we are learning more and more about just how important soil microorganisms are especially when it comes to the health of our soils.</a:t>
            </a:r>
            <a:endParaRPr lang="en-US" altLang="en-US" dirty="0">
              <a:latin typeface="Arial" pitchFamily="34" charset="0"/>
            </a:endParaRPr>
          </a:p>
        </p:txBody>
      </p:sp>
      <p:sp>
        <p:nvSpPr>
          <p:cNvPr id="2" name="Footer Placeholder 1">
            <a:extLst>
              <a:ext uri="{FF2B5EF4-FFF2-40B4-BE49-F238E27FC236}">
                <a16:creationId xmlns:a16="http://schemas.microsoft.com/office/drawing/2014/main" id="{1EE847B1-EB9B-42C7-AD73-2F5A420D62F3}"/>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350091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Climate is significant especially in terms of it’s long term affect on vegetation and transformations and translocations within soil.  This</a:t>
            </a:r>
            <a:r>
              <a:rPr lang="en-US" baseline="0" dirty="0"/>
              <a:t> picture shows some very broad soil temperature and moisture regimes in SD – in the real world, these are not straight lines. The white line (excluding the Black Hills) separates cooler vs warmer temperature regimes.  The yellow lines distinguish moisture regimes.  This information can be found in the taxonomic classification of the soils.  Cooler/drier in the NW, warmer/drier in the SW, etc. (&gt;</a:t>
            </a:r>
            <a:r>
              <a:rPr lang="en-US" baseline="0" dirty="0" err="1"/>
              <a:t>precip</a:t>
            </a:r>
            <a:r>
              <a:rPr lang="en-US" baseline="0" dirty="0"/>
              <a:t>=&gt;transformations/translocations + biomass production).</a:t>
            </a:r>
            <a:endParaRPr lang="en-US" dirty="0"/>
          </a:p>
        </p:txBody>
      </p:sp>
      <p:sp>
        <p:nvSpPr>
          <p:cNvPr id="4" name="Footer Placeholder 3">
            <a:extLst>
              <a:ext uri="{FF2B5EF4-FFF2-40B4-BE49-F238E27FC236}">
                <a16:creationId xmlns:a16="http://schemas.microsoft.com/office/drawing/2014/main" id="{EBE1ECB7-B74B-48C5-81CE-8E8975D58AA6}"/>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22092538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xfrm>
            <a:off x="-1171575" y="966788"/>
            <a:ext cx="9329738" cy="5248275"/>
          </a:xfrm>
          <a:ln/>
        </p:spPr>
      </p:sp>
      <p:sp>
        <p:nvSpPr>
          <p:cNvPr id="97283" name="Notes Placeholder 2"/>
          <p:cNvSpPr>
            <a:spLocks noGrp="1"/>
          </p:cNvSpPr>
          <p:nvPr>
            <p:ph type="body" idx="1"/>
          </p:nvPr>
        </p:nvSpPr>
        <p:spPr>
          <a:xfrm>
            <a:off x="698500" y="7120786"/>
            <a:ext cx="5588000" cy="16097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itchFamily="34" charset="0"/>
              </a:rPr>
              <a:t>The next factor I want to talk about is parent material or the geology.  The</a:t>
            </a:r>
            <a:r>
              <a:rPr lang="en-US" altLang="en-US" baseline="0" dirty="0">
                <a:latin typeface="Arial" pitchFamily="34" charset="0"/>
              </a:rPr>
              <a:t> parent material plays a huge role in what a soil looks and feels like.  </a:t>
            </a:r>
            <a:r>
              <a:rPr lang="en-US" altLang="en-US" dirty="0">
                <a:latin typeface="Arial" pitchFamily="34" charset="0"/>
              </a:rPr>
              <a:t>Looking at this image, the biggest thing that sticks out is how much smoother it looks in the eastern part of the state.  What happened in the eastern part of the state that didn’t happen in the west?   Of course this is due to glaciation in the east part of the state.  This also played a significant role in time soil forming factor that I will talk about in a bit.</a:t>
            </a:r>
          </a:p>
        </p:txBody>
      </p:sp>
      <p:sp>
        <p:nvSpPr>
          <p:cNvPr id="2" name="Footer Placeholder 1">
            <a:extLst>
              <a:ext uri="{FF2B5EF4-FFF2-40B4-BE49-F238E27FC236}">
                <a16:creationId xmlns:a16="http://schemas.microsoft.com/office/drawing/2014/main" id="{28A2CD69-E4F3-4465-8CE7-834B2C21DDAA}"/>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25256710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xfrm>
            <a:off x="-552450" y="1854200"/>
            <a:ext cx="8089900" cy="4551363"/>
          </a:xfrm>
          <a:ln/>
        </p:spPr>
      </p:sp>
      <p:sp>
        <p:nvSpPr>
          <p:cNvPr id="98307" name="Notes Placeholder 2"/>
          <p:cNvSpPr>
            <a:spLocks noGrp="1"/>
          </p:cNvSpPr>
          <p:nvPr>
            <p:ph type="body" idx="1"/>
          </p:nvPr>
        </p:nvSpPr>
        <p:spPr>
          <a:xfrm>
            <a:off x="698500" y="7353196"/>
            <a:ext cx="5588000" cy="137735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itchFamily="34" charset="0"/>
              </a:rPr>
              <a:t>Taking a little closer look, I have identified the broad physiographic boundaries in the state.  I’m a little biased but the geology out east is pretty boring so let’s discuss the west.  Outside the Black Hills over a third of western SD is in the Pierre Hills.  The</a:t>
            </a:r>
            <a:r>
              <a:rPr lang="en-US" altLang="en-US" baseline="0" dirty="0">
                <a:latin typeface="Arial" pitchFamily="34" charset="0"/>
              </a:rPr>
              <a:t> Pierre shale has a high clay content so naturally the soils derived from it have a high clay content which has a significant impact on land use decisions especially engineering practices.</a:t>
            </a:r>
            <a:endParaRPr lang="en-US" altLang="en-US" dirty="0">
              <a:latin typeface="Arial" pitchFamily="34" charset="0"/>
            </a:endParaRPr>
          </a:p>
        </p:txBody>
      </p:sp>
      <p:sp>
        <p:nvSpPr>
          <p:cNvPr id="2" name="Footer Placeholder 1">
            <a:extLst>
              <a:ext uri="{FF2B5EF4-FFF2-40B4-BE49-F238E27FC236}">
                <a16:creationId xmlns:a16="http://schemas.microsoft.com/office/drawing/2014/main" id="{0ED1F0CC-D314-4CF4-A467-C423CE5BC412}"/>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8377825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3450" y="1698625"/>
            <a:ext cx="8777288" cy="4938713"/>
          </a:xfrm>
        </p:spPr>
      </p:sp>
      <p:sp>
        <p:nvSpPr>
          <p:cNvPr id="3" name="Notes Placeholder 2"/>
          <p:cNvSpPr>
            <a:spLocks noGrp="1"/>
          </p:cNvSpPr>
          <p:nvPr>
            <p:ph type="body" idx="1"/>
          </p:nvPr>
        </p:nvSpPr>
        <p:spPr>
          <a:xfrm>
            <a:off x="698500" y="7895486"/>
            <a:ext cx="5588000" cy="835063"/>
          </a:xfrm>
        </p:spPr>
        <p:txBody>
          <a:bodyPr/>
          <a:lstStyle/>
          <a:p>
            <a:r>
              <a:rPr lang="en-US" sz="1100" baseline="0" dirty="0"/>
              <a:t>Topography plays a large role in the depth and development of our soils due to the stability of the different hillslope positions.  A flat summit is the most stable position.  The shoulder is most erosive – normally the steepest part of the landscape.  </a:t>
            </a:r>
            <a:r>
              <a:rPr lang="en-US" sz="1100" baseline="0" dirty="0" err="1"/>
              <a:t>Footslopes</a:t>
            </a:r>
            <a:r>
              <a:rPr lang="en-US" sz="1100" baseline="0" dirty="0"/>
              <a:t>/</a:t>
            </a:r>
            <a:r>
              <a:rPr lang="en-US" sz="1100" baseline="0" dirty="0" err="1"/>
              <a:t>toeslopes</a:t>
            </a:r>
            <a:r>
              <a:rPr lang="en-US" sz="1100" baseline="0" dirty="0"/>
              <a:t> normally have deep or very deep soil profiles.  What do I mean by deep and very deep profiles?</a:t>
            </a:r>
            <a:endParaRPr lang="en-US" sz="1100" dirty="0"/>
          </a:p>
        </p:txBody>
      </p:sp>
      <p:sp>
        <p:nvSpPr>
          <p:cNvPr id="4" name="Footer Placeholder 3">
            <a:extLst>
              <a:ext uri="{FF2B5EF4-FFF2-40B4-BE49-F238E27FC236}">
                <a16:creationId xmlns:a16="http://schemas.microsoft.com/office/drawing/2014/main" id="{CE753718-1354-4B48-93ED-0E010604EBDB}"/>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6473983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77EDB4-277D-4446-B348-377790EBDB41}" type="slidenum">
              <a:rPr lang="en-US" altLang="en-US"/>
              <a:pPr/>
              <a:t>15</a:t>
            </a:fld>
            <a:endParaRPr lang="en-US" altLang="en-US"/>
          </a:p>
        </p:txBody>
      </p:sp>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p:txBody>
          <a:bodyPr/>
          <a:lstStyle/>
          <a:p>
            <a:r>
              <a:rPr lang="en-US" altLang="en-US"/>
              <a:t>In this example it takes 1 and 2/3rds (or 5 feet) slope stakes to reach the base of the upper slope stake, thus the slope at 100’ is 5 percent.  </a:t>
            </a:r>
            <a:r>
              <a:rPr lang="en-US" altLang="en-US" i="1"/>
              <a:t>Remember to double the slope percent (i.e., 10%) if the slope stakes are 50 feet apart.</a:t>
            </a:r>
          </a:p>
        </p:txBody>
      </p:sp>
      <p:sp>
        <p:nvSpPr>
          <p:cNvPr id="2" name="Footer Placeholder 1">
            <a:extLst>
              <a:ext uri="{FF2B5EF4-FFF2-40B4-BE49-F238E27FC236}">
                <a16:creationId xmlns:a16="http://schemas.microsoft.com/office/drawing/2014/main" id="{F33DD381-1AD6-4448-A402-0431949EAD86}"/>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7193291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soil survey, we have 5 soil depth classes which are based on depth to bedrock (soft or hard).  As a general rule, the</a:t>
            </a:r>
            <a:r>
              <a:rPr lang="en-US" baseline="0" dirty="0"/>
              <a:t> deeper soils are more productive and the shallow soils are far less productive..</a:t>
            </a:r>
            <a:endParaRPr lang="en-US" dirty="0"/>
          </a:p>
        </p:txBody>
      </p:sp>
      <p:sp>
        <p:nvSpPr>
          <p:cNvPr id="4" name="Footer Placeholder 3">
            <a:extLst>
              <a:ext uri="{FF2B5EF4-FFF2-40B4-BE49-F238E27FC236}">
                <a16:creationId xmlns:a16="http://schemas.microsoft.com/office/drawing/2014/main" id="{D5BFA7C9-CC60-401D-831B-AFE90DCC3661}"/>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26363645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a:t>
            </a:r>
            <a:r>
              <a:rPr lang="en-US" baseline="0" dirty="0"/>
              <a:t> a list of</a:t>
            </a:r>
            <a:r>
              <a:rPr lang="en-US" dirty="0"/>
              <a:t> the most common restrictive layers</a:t>
            </a:r>
            <a:r>
              <a:rPr lang="en-US" baseline="0" dirty="0"/>
              <a:t> found in our state.  They include:</a:t>
            </a:r>
            <a:endParaRPr lang="en-US" dirty="0"/>
          </a:p>
        </p:txBody>
      </p:sp>
      <p:sp>
        <p:nvSpPr>
          <p:cNvPr id="4" name="Slide Number Placeholder 3"/>
          <p:cNvSpPr>
            <a:spLocks noGrp="1"/>
          </p:cNvSpPr>
          <p:nvPr>
            <p:ph type="sldNum" sz="quarter" idx="10"/>
          </p:nvPr>
        </p:nvSpPr>
        <p:spPr/>
        <p:txBody>
          <a:bodyPr/>
          <a:lstStyle/>
          <a:p>
            <a:fld id="{28C2B550-5F16-435B-A603-1B530AC3A72F}" type="slidenum">
              <a:rPr lang="en-US" smtClean="0"/>
              <a:pPr/>
              <a:t>17</a:t>
            </a:fld>
            <a:endParaRPr lang="en-US" dirty="0"/>
          </a:p>
        </p:txBody>
      </p:sp>
      <p:sp>
        <p:nvSpPr>
          <p:cNvPr id="5" name="Footer Placeholder 4">
            <a:extLst>
              <a:ext uri="{FF2B5EF4-FFF2-40B4-BE49-F238E27FC236}">
                <a16:creationId xmlns:a16="http://schemas.microsoft.com/office/drawing/2014/main" id="{E9FEB68E-8E43-4F38-A480-8C26A2C17831}"/>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21927177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influences of restrictive layers</a:t>
            </a:r>
            <a:r>
              <a:rPr lang="en-US" dirty="0"/>
              <a:t> are pretty straight forward but the water holding</a:t>
            </a:r>
            <a:r>
              <a:rPr lang="en-US" baseline="0" dirty="0"/>
              <a:t> capacity has probably the single most significant effect in terms of plant communities and growth that most people really don’t think about.  Naturally, the less water holding capacity the less production and plant communities normally are reflected by short, more drought tolerant species.  </a:t>
            </a:r>
            <a:r>
              <a:rPr lang="en-US" b="1" baseline="0" dirty="0"/>
              <a:t>Any questions on restrictive layers?</a:t>
            </a:r>
            <a:endParaRPr lang="en-US" b="1" dirty="0"/>
          </a:p>
        </p:txBody>
      </p:sp>
      <p:sp>
        <p:nvSpPr>
          <p:cNvPr id="4" name="Slide Number Placeholder 3"/>
          <p:cNvSpPr>
            <a:spLocks noGrp="1"/>
          </p:cNvSpPr>
          <p:nvPr>
            <p:ph type="sldNum" sz="quarter" idx="10"/>
          </p:nvPr>
        </p:nvSpPr>
        <p:spPr/>
        <p:txBody>
          <a:bodyPr/>
          <a:lstStyle/>
          <a:p>
            <a:fld id="{28C2B550-5F16-435B-A603-1B530AC3A72F}" type="slidenum">
              <a:rPr lang="en-US" smtClean="0"/>
              <a:pPr/>
              <a:t>18</a:t>
            </a:fld>
            <a:endParaRPr lang="en-US" dirty="0"/>
          </a:p>
        </p:txBody>
      </p:sp>
      <p:sp>
        <p:nvSpPr>
          <p:cNvPr id="5" name="Footer Placeholder 4">
            <a:extLst>
              <a:ext uri="{FF2B5EF4-FFF2-40B4-BE49-F238E27FC236}">
                <a16:creationId xmlns:a16="http://schemas.microsoft.com/office/drawing/2014/main" id="{18123F25-FAD5-441A-8979-8D85B87C7B5E}"/>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01045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Time is a trickier soil forming factor to discern</a:t>
            </a:r>
            <a:r>
              <a:rPr lang="en-US" baseline="0" dirty="0"/>
              <a:t> because you would think the longer a soil has been stable the more soil formation will have occurred.  One monkey wrench to this theory is glaciation.  Our eastern SD soils generally are more developed because the glaciers put the weathering of bedrocks on steroids.  This is why we look at all 5 soil forming factors to evaluate the genesis of a given soil.</a:t>
            </a:r>
            <a:endParaRPr lang="en-US" dirty="0"/>
          </a:p>
        </p:txBody>
      </p:sp>
      <p:sp>
        <p:nvSpPr>
          <p:cNvPr id="4" name="Footer Placeholder 3">
            <a:extLst>
              <a:ext uri="{FF2B5EF4-FFF2-40B4-BE49-F238E27FC236}">
                <a16:creationId xmlns:a16="http://schemas.microsoft.com/office/drawing/2014/main" id="{E79FF843-166A-42DF-93E5-811F0EFA2AFB}"/>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1979415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start with a basic definition of soil.  It is made up of 4 components:</a:t>
            </a:r>
          </a:p>
        </p:txBody>
      </p:sp>
      <p:sp>
        <p:nvSpPr>
          <p:cNvPr id="4" name="Footer Placeholder 3">
            <a:extLst>
              <a:ext uri="{FF2B5EF4-FFF2-40B4-BE49-F238E27FC236}">
                <a16:creationId xmlns:a16="http://schemas.microsoft.com/office/drawing/2014/main" id="{74593E01-A423-4054-84A2-252C67FF65E6}"/>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23442863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41500" y="1077913"/>
            <a:ext cx="10847388" cy="6102350"/>
          </a:xfrm>
        </p:spPr>
      </p:sp>
      <p:sp>
        <p:nvSpPr>
          <p:cNvPr id="3" name="Notes Placeholder 2"/>
          <p:cNvSpPr>
            <a:spLocks noGrp="1"/>
          </p:cNvSpPr>
          <p:nvPr>
            <p:ph type="body" idx="1"/>
          </p:nvPr>
        </p:nvSpPr>
        <p:spPr>
          <a:xfrm>
            <a:off x="787400" y="7836839"/>
            <a:ext cx="5588000" cy="525183"/>
          </a:xfrm>
        </p:spPr>
        <p:txBody>
          <a:bodyPr/>
          <a:lstStyle/>
          <a:p>
            <a:r>
              <a:rPr lang="en-US" dirty="0"/>
              <a:t>I</a:t>
            </a:r>
            <a:r>
              <a:rPr lang="en-US" baseline="0" dirty="0"/>
              <a:t> am not going to bore you with a lot of soil taxonomy (remember that example given for climate) but there are a few things I need to discuss.</a:t>
            </a:r>
            <a:endParaRPr lang="en-US" dirty="0"/>
          </a:p>
        </p:txBody>
      </p:sp>
      <p:sp>
        <p:nvSpPr>
          <p:cNvPr id="4" name="Footer Placeholder 3">
            <a:extLst>
              <a:ext uri="{FF2B5EF4-FFF2-40B4-BE49-F238E27FC236}">
                <a16:creationId xmlns:a16="http://schemas.microsoft.com/office/drawing/2014/main" id="{1535ED79-20B9-451B-B6B7-D7D87D3A71DE}"/>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20878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xfrm>
            <a:off x="-1046163" y="1233488"/>
            <a:ext cx="9053513" cy="5092700"/>
          </a:xfrm>
          <a:ln/>
        </p:spPr>
      </p:sp>
      <p:sp>
        <p:nvSpPr>
          <p:cNvPr id="104451" name="Notes Placeholder 2"/>
          <p:cNvSpPr>
            <a:spLocks noGrp="1"/>
          </p:cNvSpPr>
          <p:nvPr>
            <p:ph type="body" idx="1"/>
          </p:nvPr>
        </p:nvSpPr>
        <p:spPr>
          <a:xfrm>
            <a:off x="686858" y="7120786"/>
            <a:ext cx="5588000" cy="129988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itchFamily="34" charset="0"/>
              </a:rPr>
              <a:t>As</a:t>
            </a:r>
            <a:r>
              <a:rPr lang="en-US" altLang="en-US" baseline="0" dirty="0">
                <a:latin typeface="Arial" pitchFamily="34" charset="0"/>
              </a:rPr>
              <a:t> we look at our</a:t>
            </a:r>
            <a:r>
              <a:rPr lang="en-US" altLang="en-US" dirty="0">
                <a:latin typeface="Arial" pitchFamily="34" charset="0"/>
              </a:rPr>
              <a:t> state soil again and</a:t>
            </a:r>
            <a:r>
              <a:rPr lang="en-US" altLang="en-US" baseline="0" dirty="0">
                <a:latin typeface="Arial" pitchFamily="34" charset="0"/>
              </a:rPr>
              <a:t> I</a:t>
            </a:r>
            <a:r>
              <a:rPr lang="en-US" altLang="en-US" dirty="0">
                <a:latin typeface="Arial" pitchFamily="34" charset="0"/>
              </a:rPr>
              <a:t> have added the layering that is present.  This is in part what soil scientists do to separate and classify different soils.  We break</a:t>
            </a:r>
            <a:r>
              <a:rPr lang="en-US" altLang="en-US" baseline="0" dirty="0">
                <a:latin typeface="Arial" pitchFamily="34" charset="0"/>
              </a:rPr>
              <a:t> down these broad layers</a:t>
            </a:r>
            <a:r>
              <a:rPr lang="en-US" altLang="en-US" dirty="0">
                <a:latin typeface="Arial" pitchFamily="34" charset="0"/>
              </a:rPr>
              <a:t> into master horizons and add suffixes to those to denote soil forming processes that have taken place.  At one point in time, everything looked like C horizon.  Why is it darker colored</a:t>
            </a:r>
            <a:r>
              <a:rPr lang="en-US" altLang="en-US" baseline="0" dirty="0">
                <a:latin typeface="Arial" pitchFamily="34" charset="0"/>
              </a:rPr>
              <a:t> in the surface?  This same soil under cultivation typically has half the amount of organic matter.</a:t>
            </a:r>
            <a:endParaRPr lang="en-US" altLang="en-US" dirty="0">
              <a:latin typeface="Arial" pitchFamily="34" charset="0"/>
            </a:endParaRPr>
          </a:p>
        </p:txBody>
      </p:sp>
      <p:sp>
        <p:nvSpPr>
          <p:cNvPr id="2" name="Footer Placeholder 1">
            <a:extLst>
              <a:ext uri="{FF2B5EF4-FFF2-40B4-BE49-F238E27FC236}">
                <a16:creationId xmlns:a16="http://schemas.microsoft.com/office/drawing/2014/main" id="{C5B546D7-3158-4787-BE72-5DF1DA67244E}"/>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9272533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47750" y="1465263"/>
            <a:ext cx="9056688" cy="5095875"/>
          </a:xfrm>
        </p:spPr>
      </p:sp>
      <p:sp>
        <p:nvSpPr>
          <p:cNvPr id="3" name="Notes Placeholder 2"/>
          <p:cNvSpPr>
            <a:spLocks noGrp="1"/>
          </p:cNvSpPr>
          <p:nvPr>
            <p:ph type="body" idx="1"/>
          </p:nvPr>
        </p:nvSpPr>
        <p:spPr>
          <a:xfrm>
            <a:off x="698500" y="7740545"/>
            <a:ext cx="5588000" cy="990002"/>
          </a:xfrm>
        </p:spPr>
        <p:txBody>
          <a:bodyPr/>
          <a:lstStyle/>
          <a:p>
            <a:r>
              <a:rPr lang="en-US" dirty="0"/>
              <a:t>As</a:t>
            </a:r>
            <a:r>
              <a:rPr lang="en-US" baseline="0" dirty="0"/>
              <a:t> I mentioned before</a:t>
            </a:r>
            <a:r>
              <a:rPr lang="en-US" dirty="0"/>
              <a:t> we have over 750 different soil types in SD.  I’ll show</a:t>
            </a:r>
            <a:r>
              <a:rPr lang="en-US" baseline="0" dirty="0"/>
              <a:t> a few of the more common soils in our area just to show some contrast we have in our soils – dirt isn’t just dirt..</a:t>
            </a:r>
            <a:endParaRPr lang="en-US" dirty="0"/>
          </a:p>
        </p:txBody>
      </p:sp>
      <p:sp>
        <p:nvSpPr>
          <p:cNvPr id="4" name="Footer Placeholder 3">
            <a:extLst>
              <a:ext uri="{FF2B5EF4-FFF2-40B4-BE49-F238E27FC236}">
                <a16:creationId xmlns:a16="http://schemas.microsoft.com/office/drawing/2014/main" id="{45707D96-DAE4-4DA1-BB64-F20812E1FE24}"/>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7362395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9813" y="708025"/>
            <a:ext cx="9056688" cy="5095875"/>
          </a:xfrm>
        </p:spPr>
      </p:sp>
      <p:sp>
        <p:nvSpPr>
          <p:cNvPr id="3" name="Notes Placeholder 2"/>
          <p:cNvSpPr>
            <a:spLocks noGrp="1"/>
          </p:cNvSpPr>
          <p:nvPr>
            <p:ph type="body" idx="1"/>
          </p:nvPr>
        </p:nvSpPr>
        <p:spPr>
          <a:xfrm>
            <a:off x="698500" y="7972955"/>
            <a:ext cx="5588000" cy="757592"/>
          </a:xfrm>
        </p:spPr>
        <p:txBody>
          <a:bodyPr/>
          <a:lstStyle/>
          <a:p>
            <a:r>
              <a:rPr lang="en-US" dirty="0"/>
              <a:t>The salts in this soil are much higher than what is typical for the Kyle soil due to irrigation with sub-par water.</a:t>
            </a:r>
          </a:p>
        </p:txBody>
      </p:sp>
      <p:sp>
        <p:nvSpPr>
          <p:cNvPr id="4" name="Footer Placeholder 3">
            <a:extLst>
              <a:ext uri="{FF2B5EF4-FFF2-40B4-BE49-F238E27FC236}">
                <a16:creationId xmlns:a16="http://schemas.microsoft.com/office/drawing/2014/main" id="{6FB15AEC-78E9-4EDB-A83F-0AABF4399E39}"/>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24491996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47750" y="1077913"/>
            <a:ext cx="9056688" cy="5095875"/>
          </a:xfrm>
        </p:spPr>
      </p:sp>
      <p:sp>
        <p:nvSpPr>
          <p:cNvPr id="3" name="Notes Placeholder 2"/>
          <p:cNvSpPr>
            <a:spLocks noGrp="1"/>
          </p:cNvSpPr>
          <p:nvPr>
            <p:ph type="body" idx="1"/>
          </p:nvPr>
        </p:nvSpPr>
        <p:spPr>
          <a:xfrm>
            <a:off x="698500" y="7430666"/>
            <a:ext cx="5588000" cy="1299883"/>
          </a:xfrm>
        </p:spPr>
        <p:txBody>
          <a:bodyPr/>
          <a:lstStyle/>
          <a:p>
            <a:r>
              <a:rPr lang="en-US" dirty="0"/>
              <a:t>These soils are</a:t>
            </a:r>
            <a:r>
              <a:rPr lang="en-US" baseline="0" dirty="0"/>
              <a:t> found in the </a:t>
            </a:r>
            <a:r>
              <a:rPr lang="en-US" dirty="0" err="1"/>
              <a:t>Redbeds</a:t>
            </a:r>
            <a:r>
              <a:rPr lang="en-US" dirty="0"/>
              <a:t> which ring the outside of the Black Hills.  These soils formed in the Spearfish formation</a:t>
            </a:r>
            <a:r>
              <a:rPr lang="en-US" baseline="0" dirty="0"/>
              <a:t> - </a:t>
            </a:r>
            <a:r>
              <a:rPr lang="en-US" dirty="0"/>
              <a:t>High iron deposit during the Jurassic time.</a:t>
            </a:r>
          </a:p>
        </p:txBody>
      </p:sp>
      <p:sp>
        <p:nvSpPr>
          <p:cNvPr id="4" name="Footer Placeholder 3">
            <a:extLst>
              <a:ext uri="{FF2B5EF4-FFF2-40B4-BE49-F238E27FC236}">
                <a16:creationId xmlns:a16="http://schemas.microsoft.com/office/drawing/2014/main" id="{4F4D6684-F1E3-4843-BFF7-6E700EDDA16C}"/>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27644764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46163" y="923925"/>
            <a:ext cx="9053513" cy="5094288"/>
          </a:xfrm>
        </p:spPr>
      </p:sp>
      <p:sp>
        <p:nvSpPr>
          <p:cNvPr id="3" name="Notes Placeholder 2"/>
          <p:cNvSpPr>
            <a:spLocks noGrp="1"/>
          </p:cNvSpPr>
          <p:nvPr>
            <p:ph type="body" idx="1"/>
          </p:nvPr>
        </p:nvSpPr>
        <p:spPr>
          <a:xfrm>
            <a:off x="698500" y="7585606"/>
            <a:ext cx="5588000" cy="1144943"/>
          </a:xfrm>
        </p:spPr>
        <p:txBody>
          <a:bodyPr/>
          <a:lstStyle/>
          <a:p>
            <a:r>
              <a:rPr lang="en-US" dirty="0"/>
              <a:t>These soils are</a:t>
            </a:r>
            <a:r>
              <a:rPr lang="en-US" baseline="0" dirty="0"/>
              <a:t> found in the </a:t>
            </a:r>
            <a:r>
              <a:rPr lang="en-US" dirty="0"/>
              <a:t>Black Hills.  Look at how much different in appearance these soils are due to the forested environment.  O and E horizons.</a:t>
            </a:r>
          </a:p>
        </p:txBody>
      </p:sp>
      <p:sp>
        <p:nvSpPr>
          <p:cNvPr id="4" name="Footer Placeholder 3">
            <a:extLst>
              <a:ext uri="{FF2B5EF4-FFF2-40B4-BE49-F238E27FC236}">
                <a16:creationId xmlns:a16="http://schemas.microsoft.com/office/drawing/2014/main" id="{9AE45435-609A-4729-86D9-A6723263DEF2}"/>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28480478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clayey soils are</a:t>
            </a:r>
            <a:r>
              <a:rPr lang="en-US" baseline="0" dirty="0"/>
              <a:t> comprised of </a:t>
            </a:r>
            <a:r>
              <a:rPr lang="en-US" baseline="0" dirty="0" err="1"/>
              <a:t>smectitic</a:t>
            </a:r>
            <a:r>
              <a:rPr lang="en-US" baseline="0" dirty="0"/>
              <a:t> clays which expand and contract during wetting and drying cycles and are very sticky when wet – Gumbo.  </a:t>
            </a:r>
            <a:r>
              <a:rPr lang="en-US" dirty="0"/>
              <a:t>Which group has a higher potential for compaction?</a:t>
            </a:r>
          </a:p>
        </p:txBody>
      </p:sp>
      <p:sp>
        <p:nvSpPr>
          <p:cNvPr id="4" name="Footer Placeholder 3">
            <a:extLst>
              <a:ext uri="{FF2B5EF4-FFF2-40B4-BE49-F238E27FC236}">
                <a16:creationId xmlns:a16="http://schemas.microsoft.com/office/drawing/2014/main" id="{9136CB29-B02E-459A-A844-720A288BB1D0}"/>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7703815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texture of soil is the relative proportions of sand, silt, and clay.  The sizes are listed for each but simply put, you can see sand and coarse silt with the naked eye.  Need</a:t>
            </a:r>
            <a:r>
              <a:rPr lang="en-US" baseline="0" dirty="0"/>
              <a:t> an e</a:t>
            </a:r>
            <a:r>
              <a:rPr lang="en-US" dirty="0"/>
              <a:t>lectron microscope to see clay sized particles.</a:t>
            </a:r>
          </a:p>
        </p:txBody>
      </p:sp>
      <p:sp>
        <p:nvSpPr>
          <p:cNvPr id="4" name="Slide Number Placeholder 3"/>
          <p:cNvSpPr>
            <a:spLocks noGrp="1"/>
          </p:cNvSpPr>
          <p:nvPr>
            <p:ph type="sldNum" sz="quarter" idx="10"/>
          </p:nvPr>
        </p:nvSpPr>
        <p:spPr/>
        <p:txBody>
          <a:bodyPr/>
          <a:lstStyle/>
          <a:p>
            <a:fld id="{28C2B550-5F16-435B-A603-1B530AC3A72F}" type="slidenum">
              <a:rPr lang="en-US" smtClean="0"/>
              <a:pPr/>
              <a:t>27</a:t>
            </a:fld>
            <a:endParaRPr lang="en-US" dirty="0"/>
          </a:p>
        </p:txBody>
      </p:sp>
      <p:sp>
        <p:nvSpPr>
          <p:cNvPr id="5" name="Footer Placeholder 4">
            <a:extLst>
              <a:ext uri="{FF2B5EF4-FFF2-40B4-BE49-F238E27FC236}">
                <a16:creationId xmlns:a16="http://schemas.microsoft.com/office/drawing/2014/main" id="{70ABC5D1-27CC-4645-B6A0-BDAB0D154612}"/>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41965728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slide</a:t>
            </a:r>
            <a:r>
              <a:rPr lang="en-US" baseline="0" dirty="0"/>
              <a:t> shows the r</a:t>
            </a:r>
            <a:r>
              <a:rPr lang="en-US" dirty="0"/>
              <a:t>elative size of each particle size.  Another</a:t>
            </a:r>
            <a:r>
              <a:rPr lang="en-US" baseline="0" dirty="0"/>
              <a:t> way to demonstrate the relative sizes is by </a:t>
            </a:r>
            <a:r>
              <a:rPr lang="en-US" dirty="0"/>
              <a:t>using</a:t>
            </a:r>
            <a:r>
              <a:rPr lang="en-US" baseline="0" dirty="0"/>
              <a:t> a</a:t>
            </a:r>
            <a:r>
              <a:rPr lang="en-US" dirty="0"/>
              <a:t> basketball, tennis ball, and needle head</a:t>
            </a:r>
            <a:r>
              <a:rPr lang="en-US" baseline="0" dirty="0"/>
              <a:t>.</a:t>
            </a:r>
            <a:endParaRPr lang="en-US" dirty="0"/>
          </a:p>
        </p:txBody>
      </p:sp>
      <p:sp>
        <p:nvSpPr>
          <p:cNvPr id="4" name="Slide Number Placeholder 3"/>
          <p:cNvSpPr>
            <a:spLocks noGrp="1"/>
          </p:cNvSpPr>
          <p:nvPr>
            <p:ph type="sldNum" sz="quarter" idx="10"/>
          </p:nvPr>
        </p:nvSpPr>
        <p:spPr/>
        <p:txBody>
          <a:bodyPr/>
          <a:lstStyle/>
          <a:p>
            <a:fld id="{28C2B550-5F16-435B-A603-1B530AC3A72F}" type="slidenum">
              <a:rPr lang="en-US" smtClean="0"/>
              <a:pPr/>
              <a:t>28</a:t>
            </a:fld>
            <a:endParaRPr lang="en-US" dirty="0"/>
          </a:p>
        </p:txBody>
      </p:sp>
      <p:sp>
        <p:nvSpPr>
          <p:cNvPr id="5" name="Footer Placeholder 4">
            <a:extLst>
              <a:ext uri="{FF2B5EF4-FFF2-40B4-BE49-F238E27FC236}">
                <a16:creationId xmlns:a16="http://schemas.microsoft.com/office/drawing/2014/main" id="{6A6A7294-6496-456E-9D5C-7FFEED7DAC94}"/>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37146357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refine the texture to meet our soil</a:t>
            </a:r>
            <a:r>
              <a:rPr lang="en-US" baseline="0" dirty="0"/>
              <a:t> survey</a:t>
            </a:r>
            <a:r>
              <a:rPr lang="en-US" dirty="0"/>
              <a:t> standards</a:t>
            </a:r>
            <a:r>
              <a:rPr lang="en-US" baseline="0" dirty="0"/>
              <a:t> and </a:t>
            </a:r>
            <a:r>
              <a:rPr lang="en-US" dirty="0"/>
              <a:t>use primarily 2 methods</a:t>
            </a:r>
            <a:r>
              <a:rPr lang="en-US" baseline="0" dirty="0"/>
              <a:t> - mostly use the field method but do send samples in for lab analysis on occasion</a:t>
            </a:r>
            <a:r>
              <a:rPr lang="en-US" dirty="0"/>
              <a:t>.  We apply those measurements to come up</a:t>
            </a:r>
            <a:r>
              <a:rPr lang="en-US" baseline="0" dirty="0"/>
              <a:t> with a soil texture for each layer.</a:t>
            </a:r>
            <a:endParaRPr lang="en-US" dirty="0"/>
          </a:p>
        </p:txBody>
      </p:sp>
      <p:sp>
        <p:nvSpPr>
          <p:cNvPr id="4" name="Footer Placeholder 3">
            <a:extLst>
              <a:ext uri="{FF2B5EF4-FFF2-40B4-BE49-F238E27FC236}">
                <a16:creationId xmlns:a16="http://schemas.microsoft.com/office/drawing/2014/main" id="{85534A75-44B0-499F-A056-283EE78359FB}"/>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274664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p:spPr>
        <p:txBody>
          <a:bodyPr/>
          <a:lstStyle/>
          <a:p>
            <a:r>
              <a:rPr lang="en-US" altLang="en-US" dirty="0"/>
              <a:t>An</a:t>
            </a:r>
            <a:r>
              <a:rPr lang="en-US" altLang="en-US" baseline="0" dirty="0"/>
              <a:t> “average” agricultural </a:t>
            </a:r>
            <a:r>
              <a:rPr lang="en-US" altLang="en-US" dirty="0"/>
              <a:t>soil contains about 45 percent mineral particles, 5% organic,</a:t>
            </a:r>
            <a:r>
              <a:rPr lang="en-US" altLang="en-US" baseline="0" dirty="0"/>
              <a:t> 25% air, and 25% water.  The area where the bulk of the air and water resides is called the pore space.  It is difficult to change the mineral side of the pie chart unless there is severe erosion or deposition.  It is critical to know how much sand, silt, and clay is in a given soil because the texture plays a large role in many soil interpretations (how the soil will behave under certain uses).  The pore space and the organic fractions can be easily changed by management and changes in weather.  Compaction has reduced the volume of pore space in many soils and we have lost more than half of our soil organic matter on our agricultural soils across the country.</a:t>
            </a:r>
            <a:endParaRPr lang="en-US" altLang="en-US" dirty="0"/>
          </a:p>
        </p:txBody>
      </p:sp>
      <p:sp>
        <p:nvSpPr>
          <p:cNvPr id="2" name="Footer Placeholder 1">
            <a:extLst>
              <a:ext uri="{FF2B5EF4-FFF2-40B4-BE49-F238E27FC236}">
                <a16:creationId xmlns:a16="http://schemas.microsoft.com/office/drawing/2014/main" id="{4BD2C1C6-AAFA-481C-9A08-6010864EAFD7}"/>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34975808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513F35-2127-46D3-9A85-7BD542FA26A5}" type="slidenum">
              <a:rPr lang="en-US"/>
              <a:pPr/>
              <a:t>30</a:t>
            </a:fld>
            <a:endParaRPr lang="en-US" dirty="0"/>
          </a:p>
        </p:txBody>
      </p:sp>
      <p:sp>
        <p:nvSpPr>
          <p:cNvPr id="128002" name="Rectangle 2"/>
          <p:cNvSpPr>
            <a:spLocks noGrp="1" noRot="1" noChangeAspect="1" noChangeArrowheads="1" noTextEdit="1"/>
          </p:cNvSpPr>
          <p:nvPr>
            <p:ph type="sldImg"/>
          </p:nvPr>
        </p:nvSpPr>
        <p:spPr>
          <a:xfrm>
            <a:off x="1130300" y="706438"/>
            <a:ext cx="4598988" cy="3451225"/>
          </a:xfrm>
          <a:ln/>
        </p:spPr>
      </p:sp>
      <p:sp>
        <p:nvSpPr>
          <p:cNvPr id="128003" name="Rectangle 3"/>
          <p:cNvSpPr>
            <a:spLocks noGrp="1" noChangeArrowheads="1"/>
          </p:cNvSpPr>
          <p:nvPr>
            <p:ph type="body" idx="1"/>
          </p:nvPr>
        </p:nvSpPr>
        <p:spPr>
          <a:xfrm>
            <a:off x="914400" y="4392615"/>
            <a:ext cx="5029200" cy="4237037"/>
          </a:xfrm>
        </p:spPr>
        <p:txBody>
          <a:bodyPr/>
          <a:lstStyle/>
          <a:p>
            <a:r>
              <a:rPr lang="en-US" dirty="0"/>
              <a:t>We use the textural triangle to identify texture classes.  Her</a:t>
            </a:r>
            <a:r>
              <a:rPr lang="en-US" baseline="0" dirty="0"/>
              <a:t>e is an e</a:t>
            </a:r>
            <a:r>
              <a:rPr lang="en-US" dirty="0"/>
              <a:t>xample</a:t>
            </a:r>
            <a:r>
              <a:rPr lang="en-US" baseline="0" dirty="0"/>
              <a:t> of how to use the Textural Triangle.  So how many particles do you need to figure out? 2 – usually clay and sand. Provide another example and have the audience determine the texture (45% clay, 40% sand, and 15% silt = clay).</a:t>
            </a:r>
            <a:endParaRPr lang="en-US" dirty="0"/>
          </a:p>
        </p:txBody>
      </p:sp>
      <p:sp>
        <p:nvSpPr>
          <p:cNvPr id="2" name="Footer Placeholder 1">
            <a:extLst>
              <a:ext uri="{FF2B5EF4-FFF2-40B4-BE49-F238E27FC236}">
                <a16:creationId xmlns:a16="http://schemas.microsoft.com/office/drawing/2014/main" id="{26E5E273-D3A7-420D-9F22-50905A0F5E23}"/>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3894091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Soil texture is made up of a “textural class” and any “</a:t>
            </a:r>
            <a:r>
              <a:rPr lang="en-US" b="1" dirty="0"/>
              <a:t>modifier</a:t>
            </a:r>
            <a:r>
              <a:rPr lang="en-US" dirty="0"/>
              <a:t>” that is appropriate.  The total of the mineral soil particles less than 2 mm are collectively referred to as the “fine earth fraction”.  This fine earth fraction is what we use to determine the textural class.  The mineral soil particles greater than 2 mm are referred to as coarse fragments and they include gravels, </a:t>
            </a:r>
            <a:r>
              <a:rPr lang="en-US" dirty="0" err="1"/>
              <a:t>channers</a:t>
            </a:r>
            <a:r>
              <a:rPr lang="en-US" dirty="0"/>
              <a:t>, stones, cobbles, boulders, and flagstones.  If present and greater than 15 percent,</a:t>
            </a:r>
            <a:r>
              <a:rPr lang="en-US" baseline="0" dirty="0"/>
              <a:t> t</a:t>
            </a:r>
            <a:r>
              <a:rPr lang="en-US" dirty="0"/>
              <a:t>hese modifiers are added</a:t>
            </a:r>
            <a:r>
              <a:rPr lang="en-US" baseline="0" dirty="0"/>
              <a:t> to</a:t>
            </a:r>
            <a:r>
              <a:rPr lang="en-US" dirty="0"/>
              <a:t> the textural class.  So if we had a loam horizon with 25 percent gravel in it, the texture class would be gravelly loam.  If greater than 90 percent, just the modifier is used.</a:t>
            </a:r>
          </a:p>
        </p:txBody>
      </p:sp>
      <p:sp>
        <p:nvSpPr>
          <p:cNvPr id="4" name="Slide Number Placeholder 3"/>
          <p:cNvSpPr>
            <a:spLocks noGrp="1"/>
          </p:cNvSpPr>
          <p:nvPr>
            <p:ph type="sldNum" sz="quarter" idx="10"/>
          </p:nvPr>
        </p:nvSpPr>
        <p:spPr/>
        <p:txBody>
          <a:bodyPr/>
          <a:lstStyle/>
          <a:p>
            <a:fld id="{28C2B550-5F16-435B-A603-1B530AC3A72F}" type="slidenum">
              <a:rPr lang="en-US" smtClean="0"/>
              <a:pPr/>
              <a:t>31</a:t>
            </a:fld>
            <a:endParaRPr lang="en-US" dirty="0"/>
          </a:p>
        </p:txBody>
      </p:sp>
      <p:sp>
        <p:nvSpPr>
          <p:cNvPr id="5" name="Footer Placeholder 4">
            <a:extLst>
              <a:ext uri="{FF2B5EF4-FFF2-40B4-BE49-F238E27FC236}">
                <a16:creationId xmlns:a16="http://schemas.microsoft.com/office/drawing/2014/main" id="{FC61EBC8-1E9F-4281-803B-5D2FE23A41BF}"/>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902276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4B945B-186C-4B46-97B3-EFB8E58086F7}" type="slidenum">
              <a:rPr lang="en-US"/>
              <a:pPr/>
              <a:t>32</a:t>
            </a:fld>
            <a:endParaRPr lang="en-US" dirty="0"/>
          </a:p>
        </p:txBody>
      </p:sp>
      <p:sp>
        <p:nvSpPr>
          <p:cNvPr id="160770" name="Rectangle 2"/>
          <p:cNvSpPr>
            <a:spLocks noGrp="1" noRot="1" noChangeAspect="1" noChangeArrowheads="1" noTextEdit="1"/>
          </p:cNvSpPr>
          <p:nvPr>
            <p:ph type="sldImg"/>
          </p:nvPr>
        </p:nvSpPr>
        <p:spPr>
          <a:xfrm>
            <a:off x="1130300" y="706438"/>
            <a:ext cx="4598988" cy="3451225"/>
          </a:xfrm>
          <a:ln/>
        </p:spPr>
      </p:sp>
      <p:sp>
        <p:nvSpPr>
          <p:cNvPr id="160771" name="Rectangle 3"/>
          <p:cNvSpPr>
            <a:spLocks noGrp="1" noChangeArrowheads="1"/>
          </p:cNvSpPr>
          <p:nvPr>
            <p:ph type="body" idx="1"/>
          </p:nvPr>
        </p:nvSpPr>
        <p:spPr>
          <a:xfrm>
            <a:off x="914400" y="4392615"/>
            <a:ext cx="5029200" cy="4237037"/>
          </a:xfrm>
        </p:spPr>
        <p:txBody>
          <a:bodyPr/>
          <a:lstStyle/>
          <a:p>
            <a:r>
              <a:rPr lang="en-US" dirty="0"/>
              <a:t>The next few slides</a:t>
            </a:r>
            <a:r>
              <a:rPr lang="en-US" baseline="0" dirty="0"/>
              <a:t> show pictures of the different coarse fragments.</a:t>
            </a:r>
            <a:endParaRPr lang="en-US" dirty="0"/>
          </a:p>
        </p:txBody>
      </p:sp>
      <p:sp>
        <p:nvSpPr>
          <p:cNvPr id="2" name="Footer Placeholder 1">
            <a:extLst>
              <a:ext uri="{FF2B5EF4-FFF2-40B4-BE49-F238E27FC236}">
                <a16:creationId xmlns:a16="http://schemas.microsoft.com/office/drawing/2014/main" id="{2859DFFD-8A5A-406D-8505-1E8949D2150D}"/>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6762489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We determine soil texture by feel –</a:t>
            </a:r>
            <a:r>
              <a:rPr lang="en-US" baseline="0" dirty="0"/>
              <a:t> the </a:t>
            </a:r>
            <a:r>
              <a:rPr lang="en-US" dirty="0"/>
              <a:t>ribbon method</a:t>
            </a:r>
            <a:r>
              <a:rPr lang="en-US" baseline="0" dirty="0"/>
              <a:t> in the field and this chart kind of walks you through the process.  It takes a lot of practice with samples of known amounts of sand, silt, and clay to get good at it.   </a:t>
            </a:r>
            <a:r>
              <a:rPr lang="en-US" b="1" baseline="0" dirty="0"/>
              <a:t>Demonstrate soil texturing!</a:t>
            </a:r>
            <a:endParaRPr lang="en-US" b="1" dirty="0"/>
          </a:p>
        </p:txBody>
      </p:sp>
      <p:sp>
        <p:nvSpPr>
          <p:cNvPr id="4" name="Slide Number Placeholder 3"/>
          <p:cNvSpPr>
            <a:spLocks noGrp="1"/>
          </p:cNvSpPr>
          <p:nvPr>
            <p:ph type="sldNum" sz="quarter" idx="10"/>
          </p:nvPr>
        </p:nvSpPr>
        <p:spPr/>
        <p:txBody>
          <a:bodyPr/>
          <a:lstStyle/>
          <a:p>
            <a:fld id="{28C2B550-5F16-435B-A603-1B530AC3A72F}" type="slidenum">
              <a:rPr lang="en-US" smtClean="0"/>
              <a:pPr/>
              <a:t>34</a:t>
            </a:fld>
            <a:endParaRPr lang="en-US" dirty="0"/>
          </a:p>
        </p:txBody>
      </p:sp>
      <p:sp>
        <p:nvSpPr>
          <p:cNvPr id="5" name="Footer Placeholder 4">
            <a:extLst>
              <a:ext uri="{FF2B5EF4-FFF2-40B4-BE49-F238E27FC236}">
                <a16:creationId xmlns:a16="http://schemas.microsoft.com/office/drawing/2014/main" id="{10B86B46-51BC-4784-AE7A-F10D75FF45F4}"/>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7502216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68A3F4-3BF7-47E9-9402-765DDF0A95A0}" type="slidenum">
              <a:rPr lang="en-US"/>
              <a:pPr/>
              <a:t>35</a:t>
            </a:fld>
            <a:endParaRPr lang="en-US" dirty="0"/>
          </a:p>
        </p:txBody>
      </p:sp>
      <p:sp>
        <p:nvSpPr>
          <p:cNvPr id="162818" name="Rectangle 2"/>
          <p:cNvSpPr>
            <a:spLocks noGrp="1" noRot="1" noChangeAspect="1" noChangeArrowheads="1" noTextEdit="1"/>
          </p:cNvSpPr>
          <p:nvPr>
            <p:ph type="sldImg"/>
          </p:nvPr>
        </p:nvSpPr>
        <p:spPr>
          <a:xfrm>
            <a:off x="363538" y="706438"/>
            <a:ext cx="6132512" cy="3451225"/>
          </a:xfrm>
          <a:ln/>
        </p:spPr>
      </p:sp>
      <p:sp>
        <p:nvSpPr>
          <p:cNvPr id="162819" name="Rectangle 3"/>
          <p:cNvSpPr>
            <a:spLocks noGrp="1" noChangeArrowheads="1"/>
          </p:cNvSpPr>
          <p:nvPr>
            <p:ph type="body" idx="1"/>
          </p:nvPr>
        </p:nvSpPr>
        <p:spPr>
          <a:xfrm>
            <a:off x="914400" y="4392615"/>
            <a:ext cx="5029200" cy="4237037"/>
          </a:xfrm>
        </p:spPr>
        <p:txBody>
          <a:bodyPr/>
          <a:lstStyle/>
          <a:p>
            <a:r>
              <a:rPr lang="en-US" dirty="0"/>
              <a:t>Soil structure is a</a:t>
            </a:r>
            <a:r>
              <a:rPr lang="en-US" baseline="0" dirty="0"/>
              <a:t> result of the aggregation of sand, silt, and clay into secondary units which are surrounded by planes of weakness.  </a:t>
            </a:r>
            <a:r>
              <a:rPr lang="en-US" dirty="0"/>
              <a:t>All</a:t>
            </a:r>
            <a:r>
              <a:rPr lang="en-US" baseline="0" dirty="0"/>
              <a:t> these factors affect the parent material to build soil structure.  Structure can be altered by man especially in the upper parts of the soil profile primarily through tillage and compaction.</a:t>
            </a:r>
            <a:endParaRPr lang="en-US" dirty="0"/>
          </a:p>
          <a:p>
            <a:r>
              <a:rPr lang="en-US" b="1" dirty="0"/>
              <a:t>Structure creates porosity for water</a:t>
            </a:r>
            <a:r>
              <a:rPr lang="en-US" b="1" baseline="0" dirty="0"/>
              <a:t> and </a:t>
            </a:r>
            <a:r>
              <a:rPr lang="en-US" b="1" dirty="0"/>
              <a:t>air movement and also provides additional surfaces for chemical and physical processes.  A ped is an individual soil structural unit.</a:t>
            </a:r>
          </a:p>
        </p:txBody>
      </p:sp>
      <p:sp>
        <p:nvSpPr>
          <p:cNvPr id="2" name="Footer Placeholder 1">
            <a:extLst>
              <a:ext uri="{FF2B5EF4-FFF2-40B4-BE49-F238E27FC236}">
                <a16:creationId xmlns:a16="http://schemas.microsoft.com/office/drawing/2014/main" id="{E2AB9A4B-D1F6-4475-A879-50BC205E1E16}"/>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8274442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list of soil structure shapes.  Granular structure is like cottage cheese </a:t>
            </a:r>
            <a:r>
              <a:rPr lang="en-US" b="1" dirty="0"/>
              <a:t>(read above).  </a:t>
            </a:r>
            <a:r>
              <a:rPr lang="en-US" dirty="0"/>
              <a:t>Compacted</a:t>
            </a:r>
            <a:r>
              <a:rPr lang="en-US" baseline="0" dirty="0"/>
              <a:t> layers</a:t>
            </a:r>
            <a:r>
              <a:rPr lang="en-US" dirty="0"/>
              <a:t> are not platy or any other structure.  It is structureless!</a:t>
            </a:r>
          </a:p>
        </p:txBody>
      </p:sp>
      <p:sp>
        <p:nvSpPr>
          <p:cNvPr id="4" name="Slide Number Placeholder 3"/>
          <p:cNvSpPr>
            <a:spLocks noGrp="1"/>
          </p:cNvSpPr>
          <p:nvPr>
            <p:ph type="sldNum" sz="quarter" idx="10"/>
          </p:nvPr>
        </p:nvSpPr>
        <p:spPr/>
        <p:txBody>
          <a:bodyPr/>
          <a:lstStyle/>
          <a:p>
            <a:fld id="{28C2B550-5F16-435B-A603-1B530AC3A72F}" type="slidenum">
              <a:rPr lang="en-US" smtClean="0"/>
              <a:pPr/>
              <a:t>36</a:t>
            </a:fld>
            <a:endParaRPr lang="en-US" dirty="0"/>
          </a:p>
        </p:txBody>
      </p:sp>
      <p:sp>
        <p:nvSpPr>
          <p:cNvPr id="5" name="Footer Placeholder 4">
            <a:extLst>
              <a:ext uri="{FF2B5EF4-FFF2-40B4-BE49-F238E27FC236}">
                <a16:creationId xmlns:a16="http://schemas.microsoft.com/office/drawing/2014/main" id="{DE812709-BBA5-4BBA-801A-34DFF5BE5CBE}"/>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20672672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should we be concerned about protecting and regenerating our soils? Remember, it’s in the topsoil where the bulk of the microbial activity happens</a:t>
            </a:r>
            <a:r>
              <a:rPr lang="en-US" baseline="0" dirty="0"/>
              <a:t> including cycling of nutrients.  Will have to rely even more heavily on synthetics.</a:t>
            </a:r>
            <a:endParaRPr lang="en-US" dirty="0"/>
          </a:p>
        </p:txBody>
      </p:sp>
      <p:sp>
        <p:nvSpPr>
          <p:cNvPr id="4" name="Footer Placeholder 3">
            <a:extLst>
              <a:ext uri="{FF2B5EF4-FFF2-40B4-BE49-F238E27FC236}">
                <a16:creationId xmlns:a16="http://schemas.microsoft.com/office/drawing/2014/main" id="{664DB510-01D9-4965-8CE0-571189052657}"/>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9725207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to have a concerted effort to apply all 5 principles if possible but the first 3 are essential.  Keeping</a:t>
            </a:r>
            <a:r>
              <a:rPr lang="en-US" baseline="0" dirty="0"/>
              <a:t> the soil armored at all times is critical in our area because we have a high potential for wind erosion in many of our soils.</a:t>
            </a:r>
            <a:endParaRPr lang="en-US" dirty="0"/>
          </a:p>
        </p:txBody>
      </p:sp>
      <p:sp>
        <p:nvSpPr>
          <p:cNvPr id="4" name="Footer Placeholder 3">
            <a:extLst>
              <a:ext uri="{FF2B5EF4-FFF2-40B4-BE49-F238E27FC236}">
                <a16:creationId xmlns:a16="http://schemas.microsoft.com/office/drawing/2014/main" id="{4CE0C53D-C45C-4015-A51D-6400C817DE44}"/>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66831166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look at the principles of soil health, it all boils</a:t>
            </a:r>
            <a:r>
              <a:rPr lang="en-US" baseline="0" dirty="0"/>
              <a:t> down to</a:t>
            </a:r>
            <a:r>
              <a:rPr lang="en-US" dirty="0"/>
              <a:t> carbon!  If you are doing things that are building soil organic matter then you are well on your way to improving</a:t>
            </a:r>
            <a:r>
              <a:rPr lang="en-US" baseline="0" dirty="0"/>
              <a:t> the health of your</a:t>
            </a:r>
            <a:r>
              <a:rPr lang="en-US" dirty="0"/>
              <a:t> soil.</a:t>
            </a:r>
          </a:p>
        </p:txBody>
      </p:sp>
      <p:sp>
        <p:nvSpPr>
          <p:cNvPr id="4" name="Footer Placeholder 3">
            <a:extLst>
              <a:ext uri="{FF2B5EF4-FFF2-40B4-BE49-F238E27FC236}">
                <a16:creationId xmlns:a16="http://schemas.microsoft.com/office/drawing/2014/main" id="{A0E25333-5BBD-45FF-95BD-219B402F31D6}"/>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73687121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lets</a:t>
            </a:r>
            <a:r>
              <a:rPr lang="en-US" baseline="0" dirty="0"/>
              <a:t> briefly talk about s</a:t>
            </a:r>
            <a:r>
              <a:rPr lang="en-US" dirty="0"/>
              <a:t>alinity and </a:t>
            </a:r>
            <a:r>
              <a:rPr lang="en-US" dirty="0" err="1"/>
              <a:t>sodicity</a:t>
            </a:r>
            <a:r>
              <a:rPr lang="en-US" dirty="0"/>
              <a:t>.   They are completely</a:t>
            </a:r>
            <a:r>
              <a:rPr lang="en-US" baseline="0" dirty="0"/>
              <a:t> different</a:t>
            </a:r>
            <a:r>
              <a:rPr lang="en-US" dirty="0"/>
              <a:t> but are often </a:t>
            </a:r>
            <a:r>
              <a:rPr lang="en-US" b="1" u="sng" dirty="0"/>
              <a:t>incorrectly</a:t>
            </a:r>
            <a:r>
              <a:rPr lang="en-US" baseline="0" dirty="0"/>
              <a:t> described interchangeably.  </a:t>
            </a:r>
            <a:r>
              <a:rPr lang="en-US" b="1" baseline="0" dirty="0"/>
              <a:t>(read above)</a:t>
            </a:r>
            <a:endParaRPr lang="en-US" b="1" dirty="0"/>
          </a:p>
        </p:txBody>
      </p:sp>
      <p:sp>
        <p:nvSpPr>
          <p:cNvPr id="4" name="Slide Number Placeholder 3"/>
          <p:cNvSpPr>
            <a:spLocks noGrp="1"/>
          </p:cNvSpPr>
          <p:nvPr>
            <p:ph type="sldNum" sz="quarter" idx="10"/>
          </p:nvPr>
        </p:nvSpPr>
        <p:spPr/>
        <p:txBody>
          <a:bodyPr/>
          <a:lstStyle/>
          <a:p>
            <a:fld id="{28C2B550-5F16-435B-A603-1B530AC3A72F}" type="slidenum">
              <a:rPr lang="en-US" smtClean="0"/>
              <a:pPr/>
              <a:t>40</a:t>
            </a:fld>
            <a:endParaRPr lang="en-US" dirty="0"/>
          </a:p>
        </p:txBody>
      </p:sp>
      <p:sp>
        <p:nvSpPr>
          <p:cNvPr id="5" name="Footer Placeholder 4">
            <a:extLst>
              <a:ext uri="{FF2B5EF4-FFF2-40B4-BE49-F238E27FC236}">
                <a16:creationId xmlns:a16="http://schemas.microsoft.com/office/drawing/2014/main" id="{64059DB6-8967-4635-8D23-254FC42BFC4E}"/>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9173687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Soil is so much more than dirt- it</a:t>
            </a:r>
            <a:r>
              <a:rPr lang="en-US" baseline="0" dirty="0"/>
              <a:t> is a living, dynamic ecosystem</a:t>
            </a:r>
            <a:r>
              <a:rPr lang="en-US" dirty="0"/>
              <a:t>.  These organisms (especially </a:t>
            </a:r>
            <a:r>
              <a:rPr lang="en-US" dirty="0" err="1"/>
              <a:t>myccorhyzal</a:t>
            </a:r>
            <a:r>
              <a:rPr lang="en-US" dirty="0"/>
              <a:t> fungi) secrete enzymes that glue</a:t>
            </a:r>
            <a:r>
              <a:rPr lang="en-US" baseline="0" dirty="0"/>
              <a:t> soil particles together and build</a:t>
            </a:r>
            <a:r>
              <a:rPr lang="en-US" dirty="0"/>
              <a:t> soil aggregates.  There are more organisms in a tablespoon of healthy topsoil then there</a:t>
            </a:r>
            <a:r>
              <a:rPr lang="en-US" baseline="0" dirty="0"/>
              <a:t> </a:t>
            </a:r>
            <a:r>
              <a:rPr lang="en-US" dirty="0"/>
              <a:t>are people on the planet!</a:t>
            </a:r>
          </a:p>
        </p:txBody>
      </p:sp>
      <p:sp>
        <p:nvSpPr>
          <p:cNvPr id="4" name="Footer Placeholder 3">
            <a:extLst>
              <a:ext uri="{FF2B5EF4-FFF2-40B4-BE49-F238E27FC236}">
                <a16:creationId xmlns:a16="http://schemas.microsoft.com/office/drawing/2014/main" id="{B176EBA2-FE06-472F-8F3B-BE6DD9DCFE19}"/>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85598561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Table 1 shows the common salt compounds in soils and of these, gypsum, calcite, and </a:t>
            </a:r>
            <a:r>
              <a:rPr lang="en-US" altLang="en-US" dirty="0" err="1">
                <a:latin typeface="Arial" panose="020B0604020202020204" pitchFamily="34" charset="0"/>
              </a:rPr>
              <a:t>epsom</a:t>
            </a:r>
            <a:r>
              <a:rPr lang="en-US" altLang="en-US" dirty="0">
                <a:latin typeface="Arial" panose="020B0604020202020204" pitchFamily="34" charset="0"/>
              </a:rPr>
              <a:t> are the most common salts we see in this area.  CaCO3 is a salt but it is not normally what we find in our saline soils – it is gypsum or </a:t>
            </a:r>
            <a:r>
              <a:rPr lang="en-US" altLang="en-US" dirty="0" err="1">
                <a:latin typeface="Arial" panose="020B0604020202020204" pitchFamily="34" charset="0"/>
              </a:rPr>
              <a:t>epsom</a:t>
            </a:r>
            <a:r>
              <a:rPr lang="en-US" altLang="en-US" dirty="0">
                <a:latin typeface="Arial" panose="020B0604020202020204" pitchFamily="34" charset="0"/>
              </a:rPr>
              <a:t> salts.  </a:t>
            </a:r>
            <a:r>
              <a:rPr lang="en-US" altLang="en-US" b="1" dirty="0">
                <a:latin typeface="Arial" panose="020B0604020202020204" pitchFamily="34" charset="0"/>
              </a:rPr>
              <a:t>Why would you apply gypsum or even lime to try and reclaim saline areas?</a:t>
            </a:r>
          </a:p>
          <a:p>
            <a:r>
              <a:rPr lang="en-US" altLang="en-US" dirty="0">
                <a:latin typeface="Arial" panose="020B0604020202020204" pitchFamily="34" charset="0"/>
              </a:rPr>
              <a:t>Table 2 shows the salinity classes we use in soil survey.  In order for a soil to be classified as saline, the soil must have an Electrical Conductivity of at least 4 but can start seeing affects of salinity on soils with an EC of 2 depending on crop.</a:t>
            </a:r>
          </a:p>
        </p:txBody>
      </p:sp>
      <p:sp>
        <p:nvSpPr>
          <p:cNvPr id="15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EAC38C8-0A49-4141-8FDF-E2B154E2A4E1}" type="slidenum">
              <a:rPr lang="en-US" altLang="en-US" smtClean="0"/>
              <a:pPr>
                <a:spcBef>
                  <a:spcPct val="0"/>
                </a:spcBef>
              </a:pPr>
              <a:t>41</a:t>
            </a:fld>
            <a:endParaRPr lang="en-US" altLang="en-US"/>
          </a:p>
        </p:txBody>
      </p:sp>
      <p:sp>
        <p:nvSpPr>
          <p:cNvPr id="2" name="Footer Placeholder 1">
            <a:extLst>
              <a:ext uri="{FF2B5EF4-FFF2-40B4-BE49-F238E27FC236}">
                <a16:creationId xmlns:a16="http://schemas.microsoft.com/office/drawing/2014/main" id="{74480938-31AD-4DBE-B15B-F2CD7FC51977}"/>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07098857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to have a concerted effort to apply all 5 principles if possible but the first 3 are essential.  Keeping</a:t>
            </a:r>
            <a:r>
              <a:rPr lang="en-US" baseline="0" dirty="0"/>
              <a:t> the soil armored at all times is critical in our area because we have a high potential for wind erosion in many of our soils.</a:t>
            </a:r>
            <a:endParaRPr lang="en-US" dirty="0"/>
          </a:p>
        </p:txBody>
      </p:sp>
      <p:sp>
        <p:nvSpPr>
          <p:cNvPr id="4" name="Footer Placeholder 3">
            <a:extLst>
              <a:ext uri="{FF2B5EF4-FFF2-40B4-BE49-F238E27FC236}">
                <a16:creationId xmlns:a16="http://schemas.microsoft.com/office/drawing/2014/main" id="{1CE13478-D0C9-4128-8FC8-2EDFCCF48617}"/>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229901318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just a few resources where you </a:t>
            </a:r>
            <a:r>
              <a:rPr lang="en-US" baseline="0" dirty="0"/>
              <a:t>can find information about soils.</a:t>
            </a:r>
            <a:endParaRPr lang="en-US" dirty="0"/>
          </a:p>
        </p:txBody>
      </p:sp>
      <p:sp>
        <p:nvSpPr>
          <p:cNvPr id="4" name="Footer Placeholder 3">
            <a:extLst>
              <a:ext uri="{FF2B5EF4-FFF2-40B4-BE49-F238E27FC236}">
                <a16:creationId xmlns:a16="http://schemas.microsoft.com/office/drawing/2014/main" id="{C4B7A93A-3C37-402E-8865-BE0526382E63}"/>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7960257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SD, we have over 750 different soil types what</a:t>
            </a:r>
            <a:r>
              <a:rPr lang="en-US" baseline="0" dirty="0"/>
              <a:t> we refer as soil series.  There are many properties we use to separate soil types including: and the list goes on.  Back in 1990, the legislature enacted </a:t>
            </a:r>
            <a:r>
              <a:rPr lang="en-US" baseline="0" dirty="0" err="1"/>
              <a:t>Houdek</a:t>
            </a:r>
            <a:r>
              <a:rPr lang="en-US" baseline="0" dirty="0"/>
              <a:t> as the official state soil.</a:t>
            </a:r>
            <a:endParaRPr lang="en-US" dirty="0"/>
          </a:p>
        </p:txBody>
      </p:sp>
      <p:sp>
        <p:nvSpPr>
          <p:cNvPr id="4" name="Footer Placeholder 3">
            <a:extLst>
              <a:ext uri="{FF2B5EF4-FFF2-40B4-BE49-F238E27FC236}">
                <a16:creationId xmlns:a16="http://schemas.microsoft.com/office/drawing/2014/main" id="{8017B6A7-EC22-4F0E-B866-CE709C7763C3}"/>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40547611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picture of our state soil and I will discuss this soil in a little more detail later on in the presentation.</a:t>
            </a:r>
          </a:p>
        </p:txBody>
      </p:sp>
      <p:sp>
        <p:nvSpPr>
          <p:cNvPr id="4" name="Footer Placeholder 3">
            <a:extLst>
              <a:ext uri="{FF2B5EF4-FFF2-40B4-BE49-F238E27FC236}">
                <a16:creationId xmlns:a16="http://schemas.microsoft.com/office/drawing/2014/main" id="{75EB42A1-A100-45FD-A78F-FD6CC61648B0}"/>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3731569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why should we even care about soil?  When you think about it, soil is as important as</a:t>
            </a:r>
            <a:r>
              <a:rPr lang="en-US" baseline="0" dirty="0"/>
              <a:t> air and water – we couldn’t survive on this planet without it.</a:t>
            </a:r>
            <a:endParaRPr lang="en-US" dirty="0"/>
          </a:p>
        </p:txBody>
      </p:sp>
      <p:sp>
        <p:nvSpPr>
          <p:cNvPr id="4" name="Footer Placeholder 3">
            <a:extLst>
              <a:ext uri="{FF2B5EF4-FFF2-40B4-BE49-F238E27FC236}">
                <a16:creationId xmlns:a16="http://schemas.microsoft.com/office/drawing/2014/main" id="{BDA31030-1D24-4218-86D8-B0C4EA1B2FA8}"/>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38260449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so many functions our soils</a:t>
            </a:r>
            <a:r>
              <a:rPr lang="en-US" baseline="0" dirty="0"/>
              <a:t> provide including playing a major role in:</a:t>
            </a:r>
            <a:endParaRPr lang="en-US" dirty="0"/>
          </a:p>
        </p:txBody>
      </p:sp>
      <p:sp>
        <p:nvSpPr>
          <p:cNvPr id="4" name="Footer Placeholder 3">
            <a:extLst>
              <a:ext uri="{FF2B5EF4-FFF2-40B4-BE49-F238E27FC236}">
                <a16:creationId xmlns:a16="http://schemas.microsoft.com/office/drawing/2014/main" id="{36463E3A-0A4D-42D2-930C-91109DBF568C}"/>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22261447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41500" y="1077913"/>
            <a:ext cx="10847388" cy="6102350"/>
          </a:xfrm>
        </p:spPr>
      </p:sp>
      <p:sp>
        <p:nvSpPr>
          <p:cNvPr id="3" name="Notes Placeholder 2"/>
          <p:cNvSpPr>
            <a:spLocks noGrp="1"/>
          </p:cNvSpPr>
          <p:nvPr>
            <p:ph type="body" idx="1"/>
          </p:nvPr>
        </p:nvSpPr>
        <p:spPr>
          <a:xfrm>
            <a:off x="787400" y="7836839"/>
            <a:ext cx="5588000" cy="525183"/>
          </a:xfrm>
        </p:spPr>
        <p:txBody>
          <a:bodyPr/>
          <a:lstStyle/>
          <a:p>
            <a:r>
              <a:rPr lang="en-US" dirty="0"/>
              <a:t>So, where does soil come from?</a:t>
            </a:r>
            <a:r>
              <a:rPr lang="en-US" baseline="0" dirty="0"/>
              <a:t>  Has it been here since the dawn of time?</a:t>
            </a:r>
            <a:endParaRPr lang="en-US" dirty="0"/>
          </a:p>
        </p:txBody>
      </p:sp>
      <p:sp>
        <p:nvSpPr>
          <p:cNvPr id="4" name="Footer Placeholder 3">
            <a:extLst>
              <a:ext uri="{FF2B5EF4-FFF2-40B4-BE49-F238E27FC236}">
                <a16:creationId xmlns:a16="http://schemas.microsoft.com/office/drawing/2014/main" id="{72A6B362-63EA-4DE6-9B44-368BCCD758C3}"/>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204770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D0929C-336F-4E75-A346-63FDF2BE4AD5}" type="datetimeFigureOut">
              <a:rPr lang="en-US" smtClean="0"/>
              <a:t>7/17/2020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CA8A8C-8A2B-4290-9897-4444EB1925CA}" type="slidenum">
              <a:rPr lang="en-US" smtClean="0"/>
              <a:t>‹#›</a:t>
            </a:fld>
            <a:endParaRPr lang="en-US"/>
          </a:p>
        </p:txBody>
      </p:sp>
    </p:spTree>
    <p:extLst>
      <p:ext uri="{BB962C8B-B14F-4D97-AF65-F5344CB8AC3E}">
        <p14:creationId xmlns:p14="http://schemas.microsoft.com/office/powerpoint/2010/main" val="34270856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D0929C-336F-4E75-A346-63FDF2BE4AD5}" type="datetimeFigureOut">
              <a:rPr lang="en-US" smtClean="0"/>
              <a:t>7/17/2020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CA8A8C-8A2B-4290-9897-4444EB1925CA}" type="slidenum">
              <a:rPr lang="en-US" smtClean="0"/>
              <a:t>‹#›</a:t>
            </a:fld>
            <a:endParaRPr lang="en-US"/>
          </a:p>
        </p:txBody>
      </p:sp>
    </p:spTree>
    <p:extLst>
      <p:ext uri="{BB962C8B-B14F-4D97-AF65-F5344CB8AC3E}">
        <p14:creationId xmlns:p14="http://schemas.microsoft.com/office/powerpoint/2010/main" val="671017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D0929C-336F-4E75-A346-63FDF2BE4AD5}" type="datetimeFigureOut">
              <a:rPr lang="en-US" smtClean="0"/>
              <a:t>7/17/2020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CA8A8C-8A2B-4290-9897-4444EB1925CA}" type="slidenum">
              <a:rPr lang="en-US" smtClean="0"/>
              <a:t>‹#›</a:t>
            </a:fld>
            <a:endParaRPr lang="en-US"/>
          </a:p>
        </p:txBody>
      </p:sp>
    </p:spTree>
    <p:extLst>
      <p:ext uri="{BB962C8B-B14F-4D97-AF65-F5344CB8AC3E}">
        <p14:creationId xmlns:p14="http://schemas.microsoft.com/office/powerpoint/2010/main" val="29416812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gd name="T0" fmla="*/ 3831 w 6027"/>
                <a:gd name="T1" fmla="*/ 5 h 2296"/>
                <a:gd name="T2" fmla="*/ 0 w 6027"/>
                <a:gd name="T3" fmla="*/ 5 h 2296"/>
                <a:gd name="T4" fmla="*/ 0 w 6027"/>
                <a:gd name="T5" fmla="*/ 0 h 2296"/>
                <a:gd name="T6" fmla="*/ 3831 w 6027"/>
                <a:gd name="T7" fmla="*/ 0 h 2296"/>
                <a:gd name="T8" fmla="*/ 3831 w 6027"/>
                <a:gd name="T9" fmla="*/ 5 h 2296"/>
                <a:gd name="T10" fmla="*/ 3831 w 6027"/>
                <a:gd name="T11" fmla="*/ 5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FFFFFF"/>
                </a:solidFill>
                <a:cs typeface="Arial"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grpSp>
      <p:sp>
        <p:nvSpPr>
          <p:cNvPr id="7" name="Freeform 5"/>
          <p:cNvSpPr>
            <a:spLocks/>
          </p:cNvSpPr>
          <p:nvPr/>
        </p:nvSpPr>
        <p:spPr bwMode="hidden">
          <a:xfrm>
            <a:off x="8322733" y="6269038"/>
            <a:ext cx="3860800" cy="609600"/>
          </a:xfrm>
          <a:custGeom>
            <a:avLst/>
            <a:gdLst>
              <a:gd name="T0" fmla="*/ 2147483647 w 5748"/>
              <a:gd name="T1" fmla="*/ 2147483647 h 246"/>
              <a:gd name="T2" fmla="*/ 0 w 5748"/>
              <a:gd name="T3" fmla="*/ 2147483647 h 246"/>
              <a:gd name="T4" fmla="*/ 0 w 5748"/>
              <a:gd name="T5" fmla="*/ 0 h 246"/>
              <a:gd name="T6" fmla="*/ 2147483647 w 5748"/>
              <a:gd name="T7" fmla="*/ 0 h 246"/>
              <a:gd name="T8" fmla="*/ 2147483647 w 5748"/>
              <a:gd name="T9" fmla="*/ 2147483647 h 246"/>
              <a:gd name="T10" fmla="*/ 2147483647 w 5748"/>
              <a:gd name="T11" fmla="*/ 2147483647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FFFFFF"/>
              </a:solidFill>
              <a:cs typeface="Arial"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FFFFFF"/>
                  </a:solidFill>
                  <a:cs typeface="Arial" pitchFamily="34" charset="0"/>
                </a:endParaRPr>
              </a:p>
            </p:txBody>
          </p:sp>
          <p:sp>
            <p:nvSpPr>
              <p:cNvPr id="13" name="Freeform 10"/>
              <p:cNvSpPr>
                <a:spLocks/>
              </p:cNvSpPr>
              <p:nvPr userDrawn="1"/>
            </p:nvSpPr>
            <p:spPr bwMode="ltGray">
              <a:xfrm>
                <a:off x="2677" y="3792"/>
                <a:ext cx="186" cy="395"/>
              </a:xfrm>
              <a:custGeom>
                <a:avLst/>
                <a:gdLst>
                  <a:gd name="T0" fmla="*/ 36 w 186"/>
                  <a:gd name="T1" fmla="*/ 0 h 353"/>
                  <a:gd name="T2" fmla="*/ 54 w 186"/>
                  <a:gd name="T3" fmla="*/ 55 h 353"/>
                  <a:gd name="T4" fmla="*/ 24 w 186"/>
                  <a:gd name="T5" fmla="*/ 94 h 353"/>
                  <a:gd name="T6" fmla="*/ 18 w 186"/>
                  <a:gd name="T7" fmla="*/ 203 h 353"/>
                  <a:gd name="T8" fmla="*/ 42 w 186"/>
                  <a:gd name="T9" fmla="*/ 351 h 353"/>
                  <a:gd name="T10" fmla="*/ 48 w 186"/>
                  <a:gd name="T11" fmla="*/ 498 h 353"/>
                  <a:gd name="T12" fmla="*/ 0 w 186"/>
                  <a:gd name="T13" fmla="*/ 1088 h 353"/>
                  <a:gd name="T14" fmla="*/ 54 w 186"/>
                  <a:gd name="T15" fmla="*/ 720 h 353"/>
                  <a:gd name="T16" fmla="*/ 84 w 186"/>
                  <a:gd name="T17" fmla="*/ 664 h 353"/>
                  <a:gd name="T18" fmla="*/ 126 w 186"/>
                  <a:gd name="T19" fmla="*/ 389 h 353"/>
                  <a:gd name="T20" fmla="*/ 144 w 186"/>
                  <a:gd name="T21" fmla="*/ 368 h 353"/>
                  <a:gd name="T22" fmla="*/ 144 w 186"/>
                  <a:gd name="T23" fmla="*/ 278 h 353"/>
                  <a:gd name="T24" fmla="*/ 186 w 186"/>
                  <a:gd name="T25" fmla="*/ 203 h 353"/>
                  <a:gd name="T26" fmla="*/ 162 w 186"/>
                  <a:gd name="T27" fmla="*/ 184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FFFFFF"/>
                  </a:solidFill>
                  <a:cs typeface="Arial" pitchFamily="34" charset="0"/>
                </a:endParaRPr>
              </a:p>
            </p:txBody>
          </p:sp>
          <p:sp>
            <p:nvSpPr>
              <p:cNvPr id="14" name="Freeform 11"/>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FFFFFF"/>
                  </a:solidFill>
                  <a:cs typeface="Arial" pitchFamily="34" charset="0"/>
                </a:endParaRPr>
              </a:p>
            </p:txBody>
          </p:sp>
          <p:sp>
            <p:nvSpPr>
              <p:cNvPr id="15" name="Freeform 12"/>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19 h 66"/>
                  <a:gd name="T8" fmla="*/ 6 w 155"/>
                  <a:gd name="T9" fmla="*/ 55 h 66"/>
                  <a:gd name="T10" fmla="*/ 0 w 155"/>
                  <a:gd name="T11" fmla="*/ 76 h 66"/>
                  <a:gd name="T12" fmla="*/ 78 w 155"/>
                  <a:gd name="T13" fmla="*/ 186 h 66"/>
                  <a:gd name="T14" fmla="*/ 96 w 155"/>
                  <a:gd name="T15" fmla="*/ 131 h 66"/>
                  <a:gd name="T16" fmla="*/ 155 w 155"/>
                  <a:gd name="T17" fmla="*/ 207 h 66"/>
                  <a:gd name="T18" fmla="*/ 126 w 155"/>
                  <a:gd name="T19" fmla="*/ 76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FFFFFF"/>
                  </a:solidFill>
                  <a:cs typeface="Arial" pitchFamily="34" charset="0"/>
                </a:endParaRPr>
              </a:p>
            </p:txBody>
          </p:sp>
          <p:sp>
            <p:nvSpPr>
              <p:cNvPr id="16" name="Freeform 13"/>
              <p:cNvSpPr>
                <a:spLocks/>
              </p:cNvSpPr>
              <p:nvPr userDrawn="1"/>
            </p:nvSpPr>
            <p:spPr bwMode="ltGray">
              <a:xfrm>
                <a:off x="2486" y="3859"/>
                <a:ext cx="42" cy="81"/>
              </a:xfrm>
              <a:custGeom>
                <a:avLst/>
                <a:gdLst>
                  <a:gd name="T0" fmla="*/ 6 w 42"/>
                  <a:gd name="T1" fmla="*/ 118 h 72"/>
                  <a:gd name="T2" fmla="*/ 0 w 42"/>
                  <a:gd name="T3" fmla="*/ 60 h 72"/>
                  <a:gd name="T4" fmla="*/ 12 w 42"/>
                  <a:gd name="T5" fmla="*/ 20 h 72"/>
                  <a:gd name="T6" fmla="*/ 0 w 42"/>
                  <a:gd name="T7" fmla="*/ 20 h 72"/>
                  <a:gd name="T8" fmla="*/ 12 w 42"/>
                  <a:gd name="T9" fmla="*/ 20 h 72"/>
                  <a:gd name="T10" fmla="*/ 24 w 42"/>
                  <a:gd name="T11" fmla="*/ 20 h 72"/>
                  <a:gd name="T12" fmla="*/ 36 w 42"/>
                  <a:gd name="T13" fmla="*/ 20 h 72"/>
                  <a:gd name="T14" fmla="*/ 42 w 42"/>
                  <a:gd name="T15" fmla="*/ 0 h 72"/>
                  <a:gd name="T16" fmla="*/ 30 w 42"/>
                  <a:gd name="T17" fmla="*/ 60 h 72"/>
                  <a:gd name="T18" fmla="*/ 42 w 42"/>
                  <a:gd name="T19" fmla="*/ 159 h 72"/>
                  <a:gd name="T20" fmla="*/ 12 w 42"/>
                  <a:gd name="T21" fmla="*/ 232 h 72"/>
                  <a:gd name="T22" fmla="*/ 6 w 42"/>
                  <a:gd name="T23" fmla="*/ 118 h 72"/>
                  <a:gd name="T24" fmla="*/ 6 w 42"/>
                  <a:gd name="T25" fmla="*/ 118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FFFFFF"/>
                  </a:solidFill>
                  <a:cs typeface="Arial"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gd name="T0" fmla="*/ 24 w 365"/>
                <a:gd name="T1" fmla="*/ 24 h 287"/>
                <a:gd name="T2" fmla="*/ 0 w 365"/>
                <a:gd name="T3" fmla="*/ 70 h 287"/>
                <a:gd name="T4" fmla="*/ 66 w 365"/>
                <a:gd name="T5" fmla="*/ 128 h 287"/>
                <a:gd name="T6" fmla="*/ 143 w 365"/>
                <a:gd name="T7" fmla="*/ 210 h 287"/>
                <a:gd name="T8" fmla="*/ 191 w 365"/>
                <a:gd name="T9" fmla="*/ 192 h 287"/>
                <a:gd name="T10" fmla="*/ 341 w 365"/>
                <a:gd name="T11" fmla="*/ 328 h 287"/>
                <a:gd name="T12" fmla="*/ 305 w 365"/>
                <a:gd name="T13" fmla="*/ 201 h 287"/>
                <a:gd name="T14" fmla="*/ 365 w 365"/>
                <a:gd name="T15" fmla="*/ 152 h 287"/>
                <a:gd name="T16" fmla="*/ 359 w 365"/>
                <a:gd name="T17" fmla="*/ 146 h 287"/>
                <a:gd name="T18" fmla="*/ 335 w 365"/>
                <a:gd name="T19" fmla="*/ 134 h 287"/>
                <a:gd name="T20" fmla="*/ 299 w 365"/>
                <a:gd name="T21" fmla="*/ 100 h 287"/>
                <a:gd name="T22" fmla="*/ 257 w 365"/>
                <a:gd name="T23" fmla="*/ 82 h 287"/>
                <a:gd name="T24" fmla="*/ 215 w 365"/>
                <a:gd name="T25" fmla="*/ 64 h 287"/>
                <a:gd name="T26" fmla="*/ 173 w 365"/>
                <a:gd name="T27" fmla="*/ 4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FFFFFF"/>
                </a:solidFill>
                <a:cs typeface="Arial" pitchFamily="34" charset="0"/>
              </a:endParaRPr>
            </a:p>
          </p:txBody>
        </p:sp>
        <p:sp>
          <p:nvSpPr>
            <p:cNvPr id="19" name="Freeform 17"/>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FFFFFF"/>
                </a:solidFill>
                <a:cs typeface="Arial" pitchFamily="34" charset="0"/>
              </a:endParaRPr>
            </a:p>
          </p:txBody>
        </p:sp>
        <p:sp>
          <p:nvSpPr>
            <p:cNvPr id="20" name="Freeform 18"/>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40 h 60"/>
                <a:gd name="T16" fmla="*/ 65 w 71"/>
                <a:gd name="T17" fmla="*/ 52 h 60"/>
                <a:gd name="T18" fmla="*/ 71 w 71"/>
                <a:gd name="T19" fmla="*/ 64 h 60"/>
                <a:gd name="T20" fmla="*/ 71 w 71"/>
                <a:gd name="T21" fmla="*/ 70 h 60"/>
                <a:gd name="T22" fmla="*/ 59 w 71"/>
                <a:gd name="T23" fmla="*/ 64 h 60"/>
                <a:gd name="T24" fmla="*/ 47 w 71"/>
                <a:gd name="T25" fmla="*/ 52 h 60"/>
                <a:gd name="T26" fmla="*/ 23 w 71"/>
                <a:gd name="T27" fmla="*/ 40 h 60"/>
                <a:gd name="T28" fmla="*/ 23 w 71"/>
                <a:gd name="T29" fmla="*/ 46 h 60"/>
                <a:gd name="T30" fmla="*/ 18 w 71"/>
                <a:gd name="T31" fmla="*/ 52 h 60"/>
                <a:gd name="T32" fmla="*/ 12 w 71"/>
                <a:gd name="T33" fmla="*/ 58 h 60"/>
                <a:gd name="T34" fmla="*/ 6 w 71"/>
                <a:gd name="T35" fmla="*/ 58 h 60"/>
                <a:gd name="T36" fmla="*/ 6 w 71"/>
                <a:gd name="T37" fmla="*/ 58 h 60"/>
                <a:gd name="T38" fmla="*/ 6 w 71"/>
                <a:gd name="T39" fmla="*/ 46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FFFFFF"/>
                </a:solidFill>
                <a:cs typeface="Arial" pitchFamily="34" charset="0"/>
              </a:endParaRPr>
            </a:p>
          </p:txBody>
        </p:sp>
        <p:sp>
          <p:nvSpPr>
            <p:cNvPr id="21" name="Freeform 19"/>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64 h 162"/>
                <a:gd name="T10" fmla="*/ 96 w 161"/>
                <a:gd name="T11" fmla="*/ 70 h 162"/>
                <a:gd name="T12" fmla="*/ 102 w 161"/>
                <a:gd name="T13" fmla="*/ 82 h 162"/>
                <a:gd name="T14" fmla="*/ 108 w 161"/>
                <a:gd name="T15" fmla="*/ 94 h 162"/>
                <a:gd name="T16" fmla="*/ 120 w 161"/>
                <a:gd name="T17" fmla="*/ 106 h 162"/>
                <a:gd name="T18" fmla="*/ 143 w 161"/>
                <a:gd name="T19" fmla="*/ 126 h 162"/>
                <a:gd name="T20" fmla="*/ 155 w 161"/>
                <a:gd name="T21" fmla="*/ 158 h 162"/>
                <a:gd name="T22" fmla="*/ 161 w 161"/>
                <a:gd name="T23" fmla="*/ 176 h 162"/>
                <a:gd name="T24" fmla="*/ 161 w 161"/>
                <a:gd name="T25" fmla="*/ 182 h 162"/>
                <a:gd name="T26" fmla="*/ 96 w 161"/>
                <a:gd name="T27" fmla="*/ 112 h 162"/>
                <a:gd name="T28" fmla="*/ 30 w 161"/>
                <a:gd name="T29" fmla="*/ 64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FFFFFF"/>
                </a:solidFill>
                <a:cs typeface="Arial" pitchFamily="34" charset="0"/>
              </a:endParaRPr>
            </a:p>
          </p:txBody>
        </p:sp>
        <p:sp>
          <p:nvSpPr>
            <p:cNvPr id="22" name="Freeform 20"/>
            <p:cNvSpPr>
              <a:spLocks/>
            </p:cNvSpPr>
            <p:nvPr userDrawn="1"/>
          </p:nvSpPr>
          <p:spPr bwMode="auto">
            <a:xfrm>
              <a:off x="706" y="3854"/>
              <a:ext cx="59" cy="61"/>
            </a:xfrm>
            <a:custGeom>
              <a:avLst/>
              <a:gdLst>
                <a:gd name="T0" fmla="*/ 59 w 59"/>
                <a:gd name="T1" fmla="*/ 6 h 60"/>
                <a:gd name="T2" fmla="*/ 41 w 59"/>
                <a:gd name="T3" fmla="*/ 40 h 60"/>
                <a:gd name="T4" fmla="*/ 41 w 59"/>
                <a:gd name="T5" fmla="*/ 46 h 60"/>
                <a:gd name="T6" fmla="*/ 47 w 59"/>
                <a:gd name="T7" fmla="*/ 52 h 60"/>
                <a:gd name="T8" fmla="*/ 53 w 59"/>
                <a:gd name="T9" fmla="*/ 64 h 60"/>
                <a:gd name="T10" fmla="*/ 53 w 59"/>
                <a:gd name="T11" fmla="*/ 70 h 60"/>
                <a:gd name="T12" fmla="*/ 47 w 59"/>
                <a:gd name="T13" fmla="*/ 64 h 60"/>
                <a:gd name="T14" fmla="*/ 35 w 59"/>
                <a:gd name="T15" fmla="*/ 58 h 60"/>
                <a:gd name="T16" fmla="*/ 23 w 59"/>
                <a:gd name="T17" fmla="*/ 46 h 60"/>
                <a:gd name="T18" fmla="*/ 17 w 59"/>
                <a:gd name="T19" fmla="*/ 40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FFFFFF"/>
                </a:solidFill>
                <a:cs typeface="Arial" pitchFamily="34" charset="0"/>
              </a:endParaRPr>
            </a:p>
          </p:txBody>
        </p:sp>
        <p:sp>
          <p:nvSpPr>
            <p:cNvPr id="23" name="Freeform 21"/>
            <p:cNvSpPr>
              <a:spLocks/>
            </p:cNvSpPr>
            <p:nvPr userDrawn="1"/>
          </p:nvSpPr>
          <p:spPr bwMode="auto">
            <a:xfrm>
              <a:off x="395" y="3811"/>
              <a:ext cx="245" cy="207"/>
            </a:xfrm>
            <a:custGeom>
              <a:avLst/>
              <a:gdLst>
                <a:gd name="T0" fmla="*/ 233 w 245"/>
                <a:gd name="T1" fmla="*/ 46 h 204"/>
                <a:gd name="T2" fmla="*/ 245 w 245"/>
                <a:gd name="T3" fmla="*/ 52 h 204"/>
                <a:gd name="T4" fmla="*/ 209 w 245"/>
                <a:gd name="T5" fmla="*/ 94 h 204"/>
                <a:gd name="T6" fmla="*/ 143 w 245"/>
                <a:gd name="T7" fmla="*/ 152 h 204"/>
                <a:gd name="T8" fmla="*/ 167 w 245"/>
                <a:gd name="T9" fmla="*/ 179 h 204"/>
                <a:gd name="T10" fmla="*/ 179 w 245"/>
                <a:gd name="T11" fmla="*/ 234 h 204"/>
                <a:gd name="T12" fmla="*/ 77 w 245"/>
                <a:gd name="T13" fmla="*/ 152 h 204"/>
                <a:gd name="T14" fmla="*/ 47 w 245"/>
                <a:gd name="T15" fmla="*/ 94 h 204"/>
                <a:gd name="T16" fmla="*/ 89 w 245"/>
                <a:gd name="T17" fmla="*/ 76 h 204"/>
                <a:gd name="T18" fmla="*/ 59 w 245"/>
                <a:gd name="T19" fmla="*/ 4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46 h 204"/>
                <a:gd name="T50" fmla="*/ 233 w 245"/>
                <a:gd name="T51" fmla="*/ 46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FFFFFF"/>
                </a:solidFill>
                <a:cs typeface="Arial" pitchFamily="34" charset="0"/>
              </a:endParaRPr>
            </a:p>
          </p:txBody>
        </p:sp>
      </p:grpSp>
      <p:sp>
        <p:nvSpPr>
          <p:cNvPr id="9238"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9239"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a:lvl1pPr>
          </a:lstStyle>
          <a:p>
            <a:pPr>
              <a:defRPr/>
            </a:pPr>
            <a:endParaRPr lang="en-US">
              <a:solidFill>
                <a:srgbClr val="FFFFFF"/>
              </a:solidFill>
            </a:endParaRPr>
          </a:p>
        </p:txBody>
      </p:sp>
      <p:sp>
        <p:nvSpPr>
          <p:cNvPr id="25" name="Rectangle 25"/>
          <p:cNvSpPr>
            <a:spLocks noGrp="1" noChangeArrowheads="1"/>
          </p:cNvSpPr>
          <p:nvPr>
            <p:ph type="sldNum" sz="quarter" idx="11"/>
          </p:nvPr>
        </p:nvSpPr>
        <p:spPr/>
        <p:txBody>
          <a:bodyPr/>
          <a:lstStyle>
            <a:lvl1pPr>
              <a:defRPr/>
            </a:lvl1pPr>
          </a:lstStyle>
          <a:p>
            <a:pPr>
              <a:defRPr/>
            </a:pPr>
            <a:fld id="{B48981D3-2697-403C-AD04-0C00C89FD2FC}" type="slidenum">
              <a:rPr lang="en-US">
                <a:solidFill>
                  <a:srgbClr val="FFFFFF"/>
                </a:solidFill>
              </a:rPr>
              <a:pPr>
                <a:defRPr/>
              </a:pPr>
              <a:t>‹#›</a:t>
            </a:fld>
            <a:endParaRPr lang="en-US">
              <a:solidFill>
                <a:srgbClr val="FFFFFF"/>
              </a:solidFill>
            </a:endParaRPr>
          </a:p>
        </p:txBody>
      </p:sp>
      <p:sp>
        <p:nvSpPr>
          <p:cNvPr id="26" name="Rectangle 26"/>
          <p:cNvSpPr>
            <a:spLocks noGrp="1" noChangeArrowheads="1"/>
          </p:cNvSpPr>
          <p:nvPr>
            <p:ph type="ftr" sz="quarter" idx="12"/>
          </p:nvPr>
        </p:nvSpPr>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7325389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37CD0EFF-412E-4B9B-8983-3F471BB88D7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4430946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528F1FAE-4C06-46AA-8436-17602877DC1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1676714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66DC2A6F-35BE-4B92-ABAB-94E931B195D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853670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8528B9E1-D891-443C-94CD-95EFAB89B46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5139975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BC8496D1-EF29-4FF6-8831-191301D20F1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1386421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83F33F42-048F-49A2-AA97-B93152B94FD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5100645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551CEDA6-DC98-4C84-9A59-402B9F23265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486142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D0929C-336F-4E75-A346-63FDF2BE4AD5}" type="datetimeFigureOut">
              <a:rPr lang="en-US" smtClean="0"/>
              <a:t>7/17/2020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CA8A8C-8A2B-4290-9897-4444EB1925CA}" type="slidenum">
              <a:rPr lang="en-US" smtClean="0"/>
              <a:t>‹#›</a:t>
            </a:fld>
            <a:endParaRPr lang="en-US"/>
          </a:p>
        </p:txBody>
      </p:sp>
    </p:spTree>
    <p:extLst>
      <p:ext uri="{BB962C8B-B14F-4D97-AF65-F5344CB8AC3E}">
        <p14:creationId xmlns:p14="http://schemas.microsoft.com/office/powerpoint/2010/main" val="15375462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76F101E9-6DCA-4AE0-ACD7-B3F26CD9C62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8851648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0B26F42C-15A6-4E0E-8AFA-F0136D1C3DA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29599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47B33F54-C1BD-45C8-86E4-CB32CC834BC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1869777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981200"/>
            <a:ext cx="5080000" cy="4114800"/>
          </a:xfrm>
        </p:spPr>
        <p:txBody>
          <a:bodyPr/>
          <a:lstStyle/>
          <a:p>
            <a:pPr lvl="0"/>
            <a:endParaRPr lang="en-US" noProof="0"/>
          </a:p>
        </p:txBody>
      </p:sp>
      <p:sp>
        <p:nvSpPr>
          <p:cNvPr id="5" name="Date Placeholder 4"/>
          <p:cNvSpPr>
            <a:spLocks noGrp="1"/>
          </p:cNvSpPr>
          <p:nvPr>
            <p:ph type="dt" sz="half" idx="10"/>
          </p:nvPr>
        </p:nvSpPr>
        <p:spPr>
          <a:xfrm>
            <a:off x="914400" y="6248400"/>
            <a:ext cx="2540000" cy="457200"/>
          </a:xfrm>
        </p:spPr>
        <p:txBody>
          <a:bodyPr/>
          <a:lstStyle>
            <a:lvl1pPr>
              <a:defRPr/>
            </a:lvl1pPr>
          </a:lstStyle>
          <a:p>
            <a:pPr>
              <a:defRPr/>
            </a:pPr>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FFFFFF"/>
              </a:solidFill>
            </a:endParaRPr>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pPr>
              <a:defRPr/>
            </a:pPr>
            <a:fld id="{D84EC933-2ADC-4ABE-B8C8-DF5B28A17C5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1651741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522499D-D300-4173-A316-5F4393089DF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792976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FBF93E1-2090-4171-8F0D-84F7C9F94D0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651910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015F8C6-F0F6-401A-826F-1348971BD46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932402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38AB60C-AFCA-424D-9242-0F4BE86F2C5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665203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2B69F565-1971-4E05-B5AF-F95F4804682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861499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595E8BDF-E73F-41F3-A6BE-1ED390093B2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54331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D0929C-336F-4E75-A346-63FDF2BE4AD5}" type="datetimeFigureOut">
              <a:rPr lang="en-US" smtClean="0"/>
              <a:t>7/17/2020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CA8A8C-8A2B-4290-9897-4444EB1925CA}" type="slidenum">
              <a:rPr lang="en-US" smtClean="0"/>
              <a:t>‹#›</a:t>
            </a:fld>
            <a:endParaRPr lang="en-US"/>
          </a:p>
        </p:txBody>
      </p:sp>
    </p:spTree>
    <p:extLst>
      <p:ext uri="{BB962C8B-B14F-4D97-AF65-F5344CB8AC3E}">
        <p14:creationId xmlns:p14="http://schemas.microsoft.com/office/powerpoint/2010/main" val="4146664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7A1A20FE-2574-437A-BFCF-25C9D83A65D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921016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3184C43-A92B-4CA1-B98C-08AB6D6A67F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12148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FA2EE8A-6921-49F5-AC4D-E25130B7B36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937375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B591AFD-E04A-4419-850D-E6C4F21CFF6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663518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529059C-4E3D-4838-A67F-D59F9222DEB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147521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981200"/>
            <a:ext cx="5080000" cy="4114800"/>
          </a:xfrm>
        </p:spPr>
        <p:txBody>
          <a:bodyPr/>
          <a:lstStyle/>
          <a:p>
            <a:pPr lvl="0"/>
            <a:endParaRPr lang="en-US" noProof="0"/>
          </a:p>
        </p:txBody>
      </p:sp>
      <p:sp>
        <p:nvSpPr>
          <p:cNvPr id="5" name="Date Placeholder 4"/>
          <p:cNvSpPr>
            <a:spLocks noGrp="1"/>
          </p:cNvSpPr>
          <p:nvPr>
            <p:ph type="dt" sz="half" idx="10"/>
          </p:nvPr>
        </p:nvSpPr>
        <p:spPr>
          <a:xfrm>
            <a:off x="914400" y="6248400"/>
            <a:ext cx="2540000" cy="457200"/>
          </a:xfrm>
        </p:spPr>
        <p:txBody>
          <a:bodyPr/>
          <a:lstStyle>
            <a:lvl1pPr>
              <a:defRPr/>
            </a:lvl1p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pPr>
              <a:defRPr/>
            </a:pPr>
            <a:fld id="{D41E1AAB-6B69-4011-8E47-D02610CEEBC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569590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522499D-D300-4173-A316-5F4393089DF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8706194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FBF93E1-2090-4171-8F0D-84F7C9F94D0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899791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015F8C6-F0F6-401A-826F-1348971BD46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085596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38AB60C-AFCA-424D-9242-0F4BE86F2C5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5837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D0929C-336F-4E75-A346-63FDF2BE4AD5}" type="datetimeFigureOut">
              <a:rPr lang="en-US" smtClean="0"/>
              <a:t>7/17/2020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CA8A8C-8A2B-4290-9897-4444EB1925CA}" type="slidenum">
              <a:rPr lang="en-US" smtClean="0"/>
              <a:t>‹#›</a:t>
            </a:fld>
            <a:endParaRPr lang="en-US"/>
          </a:p>
        </p:txBody>
      </p:sp>
    </p:spTree>
    <p:extLst>
      <p:ext uri="{BB962C8B-B14F-4D97-AF65-F5344CB8AC3E}">
        <p14:creationId xmlns:p14="http://schemas.microsoft.com/office/powerpoint/2010/main" val="142795134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2B69F565-1971-4E05-B5AF-F95F4804682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754440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595E8BDF-E73F-41F3-A6BE-1ED390093B2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7749715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7A1A20FE-2574-437A-BFCF-25C9D83A65D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2901585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3184C43-A92B-4CA1-B98C-08AB6D6A67F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6861044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FA2EE8A-6921-49F5-AC4D-E25130B7B36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5738877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B591AFD-E04A-4419-850D-E6C4F21CFF6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6203732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529059C-4E3D-4838-A67F-D59F9222DEB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821023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981200"/>
            <a:ext cx="5080000" cy="4114800"/>
          </a:xfrm>
        </p:spPr>
        <p:txBody>
          <a:bodyPr/>
          <a:lstStyle/>
          <a:p>
            <a:pPr lvl="0"/>
            <a:endParaRPr lang="en-US" noProof="0"/>
          </a:p>
        </p:txBody>
      </p:sp>
      <p:sp>
        <p:nvSpPr>
          <p:cNvPr id="5" name="Date Placeholder 4"/>
          <p:cNvSpPr>
            <a:spLocks noGrp="1"/>
          </p:cNvSpPr>
          <p:nvPr>
            <p:ph type="dt" sz="half" idx="10"/>
          </p:nvPr>
        </p:nvSpPr>
        <p:spPr>
          <a:xfrm>
            <a:off x="914400" y="6248400"/>
            <a:ext cx="2540000" cy="457200"/>
          </a:xfrm>
        </p:spPr>
        <p:txBody>
          <a:bodyPr/>
          <a:lstStyle>
            <a:lvl1pPr>
              <a:defRPr/>
            </a:lvl1p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pPr>
              <a:defRPr/>
            </a:pPr>
            <a:fld id="{D41E1AAB-6B69-4011-8E47-D02610CEEBC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4299653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522499D-D300-4173-A316-5F4393089DF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0383465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FBF93E1-2090-4171-8F0D-84F7C9F94D0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153748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D0929C-336F-4E75-A346-63FDF2BE4AD5}" type="datetimeFigureOut">
              <a:rPr lang="en-US" smtClean="0"/>
              <a:t>7/17/2020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CA8A8C-8A2B-4290-9897-4444EB1925CA}" type="slidenum">
              <a:rPr lang="en-US" smtClean="0"/>
              <a:t>‹#›</a:t>
            </a:fld>
            <a:endParaRPr lang="en-US"/>
          </a:p>
        </p:txBody>
      </p:sp>
    </p:spTree>
    <p:extLst>
      <p:ext uri="{BB962C8B-B14F-4D97-AF65-F5344CB8AC3E}">
        <p14:creationId xmlns:p14="http://schemas.microsoft.com/office/powerpoint/2010/main" val="74798110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015F8C6-F0F6-401A-826F-1348971BD46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7554472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38AB60C-AFCA-424D-9242-0F4BE86F2C5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380610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2B69F565-1971-4E05-B5AF-F95F4804682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6530064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595E8BDF-E73F-41F3-A6BE-1ED390093B2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4779625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7A1A20FE-2574-437A-BFCF-25C9D83A65D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4388838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3184C43-A92B-4CA1-B98C-08AB6D6A67F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5306431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FA2EE8A-6921-49F5-AC4D-E25130B7B36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5167215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B591AFD-E04A-4419-850D-E6C4F21CFF6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3257650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529059C-4E3D-4838-A67F-D59F9222DEB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2801631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981200"/>
            <a:ext cx="5080000" cy="4114800"/>
          </a:xfrm>
        </p:spPr>
        <p:txBody>
          <a:bodyPr/>
          <a:lstStyle/>
          <a:p>
            <a:pPr lvl="0"/>
            <a:endParaRPr lang="en-US" noProof="0"/>
          </a:p>
        </p:txBody>
      </p:sp>
      <p:sp>
        <p:nvSpPr>
          <p:cNvPr id="5" name="Date Placeholder 4"/>
          <p:cNvSpPr>
            <a:spLocks noGrp="1"/>
          </p:cNvSpPr>
          <p:nvPr>
            <p:ph type="dt" sz="half" idx="10"/>
          </p:nvPr>
        </p:nvSpPr>
        <p:spPr>
          <a:xfrm>
            <a:off x="914400" y="6248400"/>
            <a:ext cx="2540000" cy="457200"/>
          </a:xfrm>
        </p:spPr>
        <p:txBody>
          <a:bodyPr/>
          <a:lstStyle>
            <a:lvl1pPr>
              <a:defRPr/>
            </a:lvl1p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pPr>
              <a:defRPr/>
            </a:pPr>
            <a:fld id="{D41E1AAB-6B69-4011-8E47-D02610CEEBC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9126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D0929C-336F-4E75-A346-63FDF2BE4AD5}" type="datetimeFigureOut">
              <a:rPr lang="en-US" smtClean="0"/>
              <a:t>7/17/2020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CA8A8C-8A2B-4290-9897-4444EB1925CA}" type="slidenum">
              <a:rPr lang="en-US" smtClean="0"/>
              <a:t>‹#›</a:t>
            </a:fld>
            <a:endParaRPr lang="en-US"/>
          </a:p>
        </p:txBody>
      </p:sp>
    </p:spTree>
    <p:extLst>
      <p:ext uri="{BB962C8B-B14F-4D97-AF65-F5344CB8AC3E}">
        <p14:creationId xmlns:p14="http://schemas.microsoft.com/office/powerpoint/2010/main" val="249980313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CF1773-E049-4E5D-95E7-635FE472F0F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4844125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D127AF1-F126-4270-9A7D-723A82D0E02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4142946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31C5EC3-4CAA-4CED-9BB3-80C0B344767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5544481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800939A-CD10-4464-BD24-7644DD55FB8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1939133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6983F68-524E-40D9-BBFD-5DAB2CFD3CE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5686354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3A1F84C-D969-4D17-A588-5890B8BB38A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9159010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B4D709F-C547-48A3-A680-66A427DD0B1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4093594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174DC11-B67C-4683-8F82-EF851ED30F2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6486540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4E7923D-8C5B-4F35-9046-04C0E99D1D5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1878130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C42E3B0-CA59-4D72-BFC1-67C05EA28C6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07030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D0929C-336F-4E75-A346-63FDF2BE4AD5}" type="datetimeFigureOut">
              <a:rPr lang="en-US" smtClean="0"/>
              <a:t>7/17/2020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CA8A8C-8A2B-4290-9897-4444EB1925CA}" type="slidenum">
              <a:rPr lang="en-US" smtClean="0"/>
              <a:t>‹#›</a:t>
            </a:fld>
            <a:endParaRPr lang="en-US"/>
          </a:p>
        </p:txBody>
      </p:sp>
    </p:spTree>
    <p:extLst>
      <p:ext uri="{BB962C8B-B14F-4D97-AF65-F5344CB8AC3E}">
        <p14:creationId xmlns:p14="http://schemas.microsoft.com/office/powerpoint/2010/main" val="305830482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C6D734E-0224-4A33-A269-3DD87AD44C0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2708877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gd name="T0" fmla="*/ 3831 w 6027"/>
                <a:gd name="T1" fmla="*/ 5 h 2296"/>
                <a:gd name="T2" fmla="*/ 0 w 6027"/>
                <a:gd name="T3" fmla="*/ 5 h 2296"/>
                <a:gd name="T4" fmla="*/ 0 w 6027"/>
                <a:gd name="T5" fmla="*/ 0 h 2296"/>
                <a:gd name="T6" fmla="*/ 3831 w 6027"/>
                <a:gd name="T7" fmla="*/ 0 h 2296"/>
                <a:gd name="T8" fmla="*/ 3831 w 6027"/>
                <a:gd name="T9" fmla="*/ 5 h 2296"/>
                <a:gd name="T10" fmla="*/ 3831 w 6027"/>
                <a:gd name="T11" fmla="*/ 5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FFFFFF"/>
                </a:solidFill>
                <a:cs typeface="Arial"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grpSp>
      <p:sp>
        <p:nvSpPr>
          <p:cNvPr id="7" name="Freeform 5"/>
          <p:cNvSpPr>
            <a:spLocks/>
          </p:cNvSpPr>
          <p:nvPr/>
        </p:nvSpPr>
        <p:spPr bwMode="hidden">
          <a:xfrm>
            <a:off x="8322733" y="6269038"/>
            <a:ext cx="3860800" cy="609600"/>
          </a:xfrm>
          <a:custGeom>
            <a:avLst/>
            <a:gdLst>
              <a:gd name="T0" fmla="*/ 2147483647 w 5748"/>
              <a:gd name="T1" fmla="*/ 2147483647 h 246"/>
              <a:gd name="T2" fmla="*/ 0 w 5748"/>
              <a:gd name="T3" fmla="*/ 2147483647 h 246"/>
              <a:gd name="T4" fmla="*/ 0 w 5748"/>
              <a:gd name="T5" fmla="*/ 0 h 246"/>
              <a:gd name="T6" fmla="*/ 2147483647 w 5748"/>
              <a:gd name="T7" fmla="*/ 0 h 246"/>
              <a:gd name="T8" fmla="*/ 2147483647 w 5748"/>
              <a:gd name="T9" fmla="*/ 2147483647 h 246"/>
              <a:gd name="T10" fmla="*/ 2147483647 w 5748"/>
              <a:gd name="T11" fmla="*/ 2147483647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FFFFFF"/>
              </a:solidFill>
              <a:cs typeface="Arial"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FFFFFF"/>
                  </a:solidFill>
                  <a:cs typeface="Arial" pitchFamily="34" charset="0"/>
                </a:endParaRPr>
              </a:p>
            </p:txBody>
          </p:sp>
          <p:sp>
            <p:nvSpPr>
              <p:cNvPr id="13" name="Freeform 10"/>
              <p:cNvSpPr>
                <a:spLocks/>
              </p:cNvSpPr>
              <p:nvPr userDrawn="1"/>
            </p:nvSpPr>
            <p:spPr bwMode="ltGray">
              <a:xfrm>
                <a:off x="2677" y="3792"/>
                <a:ext cx="186" cy="395"/>
              </a:xfrm>
              <a:custGeom>
                <a:avLst/>
                <a:gdLst>
                  <a:gd name="T0" fmla="*/ 36 w 186"/>
                  <a:gd name="T1" fmla="*/ 0 h 353"/>
                  <a:gd name="T2" fmla="*/ 54 w 186"/>
                  <a:gd name="T3" fmla="*/ 55 h 353"/>
                  <a:gd name="T4" fmla="*/ 24 w 186"/>
                  <a:gd name="T5" fmla="*/ 94 h 353"/>
                  <a:gd name="T6" fmla="*/ 18 w 186"/>
                  <a:gd name="T7" fmla="*/ 203 h 353"/>
                  <a:gd name="T8" fmla="*/ 42 w 186"/>
                  <a:gd name="T9" fmla="*/ 351 h 353"/>
                  <a:gd name="T10" fmla="*/ 48 w 186"/>
                  <a:gd name="T11" fmla="*/ 498 h 353"/>
                  <a:gd name="T12" fmla="*/ 0 w 186"/>
                  <a:gd name="T13" fmla="*/ 1088 h 353"/>
                  <a:gd name="T14" fmla="*/ 54 w 186"/>
                  <a:gd name="T15" fmla="*/ 720 h 353"/>
                  <a:gd name="T16" fmla="*/ 84 w 186"/>
                  <a:gd name="T17" fmla="*/ 664 h 353"/>
                  <a:gd name="T18" fmla="*/ 126 w 186"/>
                  <a:gd name="T19" fmla="*/ 389 h 353"/>
                  <a:gd name="T20" fmla="*/ 144 w 186"/>
                  <a:gd name="T21" fmla="*/ 368 h 353"/>
                  <a:gd name="T22" fmla="*/ 144 w 186"/>
                  <a:gd name="T23" fmla="*/ 278 h 353"/>
                  <a:gd name="T24" fmla="*/ 186 w 186"/>
                  <a:gd name="T25" fmla="*/ 203 h 353"/>
                  <a:gd name="T26" fmla="*/ 162 w 186"/>
                  <a:gd name="T27" fmla="*/ 184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FFFFFF"/>
                  </a:solidFill>
                  <a:cs typeface="Arial" pitchFamily="34" charset="0"/>
                </a:endParaRPr>
              </a:p>
            </p:txBody>
          </p:sp>
          <p:sp>
            <p:nvSpPr>
              <p:cNvPr id="14" name="Freeform 11"/>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FFFFFF"/>
                  </a:solidFill>
                  <a:cs typeface="Arial" pitchFamily="34" charset="0"/>
                </a:endParaRPr>
              </a:p>
            </p:txBody>
          </p:sp>
          <p:sp>
            <p:nvSpPr>
              <p:cNvPr id="15" name="Freeform 12"/>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19 h 66"/>
                  <a:gd name="T8" fmla="*/ 6 w 155"/>
                  <a:gd name="T9" fmla="*/ 55 h 66"/>
                  <a:gd name="T10" fmla="*/ 0 w 155"/>
                  <a:gd name="T11" fmla="*/ 76 h 66"/>
                  <a:gd name="T12" fmla="*/ 78 w 155"/>
                  <a:gd name="T13" fmla="*/ 186 h 66"/>
                  <a:gd name="T14" fmla="*/ 96 w 155"/>
                  <a:gd name="T15" fmla="*/ 131 h 66"/>
                  <a:gd name="T16" fmla="*/ 155 w 155"/>
                  <a:gd name="T17" fmla="*/ 207 h 66"/>
                  <a:gd name="T18" fmla="*/ 126 w 155"/>
                  <a:gd name="T19" fmla="*/ 76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FFFFFF"/>
                  </a:solidFill>
                  <a:cs typeface="Arial" pitchFamily="34" charset="0"/>
                </a:endParaRPr>
              </a:p>
            </p:txBody>
          </p:sp>
          <p:sp>
            <p:nvSpPr>
              <p:cNvPr id="16" name="Freeform 13"/>
              <p:cNvSpPr>
                <a:spLocks/>
              </p:cNvSpPr>
              <p:nvPr userDrawn="1"/>
            </p:nvSpPr>
            <p:spPr bwMode="ltGray">
              <a:xfrm>
                <a:off x="2486" y="3859"/>
                <a:ext cx="42" cy="81"/>
              </a:xfrm>
              <a:custGeom>
                <a:avLst/>
                <a:gdLst>
                  <a:gd name="T0" fmla="*/ 6 w 42"/>
                  <a:gd name="T1" fmla="*/ 118 h 72"/>
                  <a:gd name="T2" fmla="*/ 0 w 42"/>
                  <a:gd name="T3" fmla="*/ 60 h 72"/>
                  <a:gd name="T4" fmla="*/ 12 w 42"/>
                  <a:gd name="T5" fmla="*/ 20 h 72"/>
                  <a:gd name="T6" fmla="*/ 0 w 42"/>
                  <a:gd name="T7" fmla="*/ 20 h 72"/>
                  <a:gd name="T8" fmla="*/ 12 w 42"/>
                  <a:gd name="T9" fmla="*/ 20 h 72"/>
                  <a:gd name="T10" fmla="*/ 24 w 42"/>
                  <a:gd name="T11" fmla="*/ 20 h 72"/>
                  <a:gd name="T12" fmla="*/ 36 w 42"/>
                  <a:gd name="T13" fmla="*/ 20 h 72"/>
                  <a:gd name="T14" fmla="*/ 42 w 42"/>
                  <a:gd name="T15" fmla="*/ 0 h 72"/>
                  <a:gd name="T16" fmla="*/ 30 w 42"/>
                  <a:gd name="T17" fmla="*/ 60 h 72"/>
                  <a:gd name="T18" fmla="*/ 42 w 42"/>
                  <a:gd name="T19" fmla="*/ 159 h 72"/>
                  <a:gd name="T20" fmla="*/ 12 w 42"/>
                  <a:gd name="T21" fmla="*/ 232 h 72"/>
                  <a:gd name="T22" fmla="*/ 6 w 42"/>
                  <a:gd name="T23" fmla="*/ 118 h 72"/>
                  <a:gd name="T24" fmla="*/ 6 w 42"/>
                  <a:gd name="T25" fmla="*/ 118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FFFFFF"/>
                  </a:solidFill>
                  <a:cs typeface="Arial"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gd name="T0" fmla="*/ 24 w 365"/>
                <a:gd name="T1" fmla="*/ 24 h 287"/>
                <a:gd name="T2" fmla="*/ 0 w 365"/>
                <a:gd name="T3" fmla="*/ 70 h 287"/>
                <a:gd name="T4" fmla="*/ 66 w 365"/>
                <a:gd name="T5" fmla="*/ 128 h 287"/>
                <a:gd name="T6" fmla="*/ 143 w 365"/>
                <a:gd name="T7" fmla="*/ 210 h 287"/>
                <a:gd name="T8" fmla="*/ 191 w 365"/>
                <a:gd name="T9" fmla="*/ 192 h 287"/>
                <a:gd name="T10" fmla="*/ 341 w 365"/>
                <a:gd name="T11" fmla="*/ 328 h 287"/>
                <a:gd name="T12" fmla="*/ 305 w 365"/>
                <a:gd name="T13" fmla="*/ 201 h 287"/>
                <a:gd name="T14" fmla="*/ 365 w 365"/>
                <a:gd name="T15" fmla="*/ 152 h 287"/>
                <a:gd name="T16" fmla="*/ 359 w 365"/>
                <a:gd name="T17" fmla="*/ 146 h 287"/>
                <a:gd name="T18" fmla="*/ 335 w 365"/>
                <a:gd name="T19" fmla="*/ 134 h 287"/>
                <a:gd name="T20" fmla="*/ 299 w 365"/>
                <a:gd name="T21" fmla="*/ 100 h 287"/>
                <a:gd name="T22" fmla="*/ 257 w 365"/>
                <a:gd name="T23" fmla="*/ 82 h 287"/>
                <a:gd name="T24" fmla="*/ 215 w 365"/>
                <a:gd name="T25" fmla="*/ 64 h 287"/>
                <a:gd name="T26" fmla="*/ 173 w 365"/>
                <a:gd name="T27" fmla="*/ 4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FFFFFF"/>
                </a:solidFill>
                <a:cs typeface="Arial" pitchFamily="34" charset="0"/>
              </a:endParaRPr>
            </a:p>
          </p:txBody>
        </p:sp>
        <p:sp>
          <p:nvSpPr>
            <p:cNvPr id="19" name="Freeform 17"/>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FFFFFF"/>
                </a:solidFill>
                <a:cs typeface="Arial" pitchFamily="34" charset="0"/>
              </a:endParaRPr>
            </a:p>
          </p:txBody>
        </p:sp>
        <p:sp>
          <p:nvSpPr>
            <p:cNvPr id="20" name="Freeform 18"/>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40 h 60"/>
                <a:gd name="T16" fmla="*/ 65 w 71"/>
                <a:gd name="T17" fmla="*/ 52 h 60"/>
                <a:gd name="T18" fmla="*/ 71 w 71"/>
                <a:gd name="T19" fmla="*/ 64 h 60"/>
                <a:gd name="T20" fmla="*/ 71 w 71"/>
                <a:gd name="T21" fmla="*/ 70 h 60"/>
                <a:gd name="T22" fmla="*/ 59 w 71"/>
                <a:gd name="T23" fmla="*/ 64 h 60"/>
                <a:gd name="T24" fmla="*/ 47 w 71"/>
                <a:gd name="T25" fmla="*/ 52 h 60"/>
                <a:gd name="T26" fmla="*/ 23 w 71"/>
                <a:gd name="T27" fmla="*/ 40 h 60"/>
                <a:gd name="T28" fmla="*/ 23 w 71"/>
                <a:gd name="T29" fmla="*/ 46 h 60"/>
                <a:gd name="T30" fmla="*/ 18 w 71"/>
                <a:gd name="T31" fmla="*/ 52 h 60"/>
                <a:gd name="T32" fmla="*/ 12 w 71"/>
                <a:gd name="T33" fmla="*/ 58 h 60"/>
                <a:gd name="T34" fmla="*/ 6 w 71"/>
                <a:gd name="T35" fmla="*/ 58 h 60"/>
                <a:gd name="T36" fmla="*/ 6 w 71"/>
                <a:gd name="T37" fmla="*/ 58 h 60"/>
                <a:gd name="T38" fmla="*/ 6 w 71"/>
                <a:gd name="T39" fmla="*/ 46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FFFFFF"/>
                </a:solidFill>
                <a:cs typeface="Arial" pitchFamily="34" charset="0"/>
              </a:endParaRPr>
            </a:p>
          </p:txBody>
        </p:sp>
        <p:sp>
          <p:nvSpPr>
            <p:cNvPr id="21" name="Freeform 19"/>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64 h 162"/>
                <a:gd name="T10" fmla="*/ 96 w 161"/>
                <a:gd name="T11" fmla="*/ 70 h 162"/>
                <a:gd name="T12" fmla="*/ 102 w 161"/>
                <a:gd name="T13" fmla="*/ 82 h 162"/>
                <a:gd name="T14" fmla="*/ 108 w 161"/>
                <a:gd name="T15" fmla="*/ 94 h 162"/>
                <a:gd name="T16" fmla="*/ 120 w 161"/>
                <a:gd name="T17" fmla="*/ 106 h 162"/>
                <a:gd name="T18" fmla="*/ 143 w 161"/>
                <a:gd name="T19" fmla="*/ 126 h 162"/>
                <a:gd name="T20" fmla="*/ 155 w 161"/>
                <a:gd name="T21" fmla="*/ 158 h 162"/>
                <a:gd name="T22" fmla="*/ 161 w 161"/>
                <a:gd name="T23" fmla="*/ 176 h 162"/>
                <a:gd name="T24" fmla="*/ 161 w 161"/>
                <a:gd name="T25" fmla="*/ 182 h 162"/>
                <a:gd name="T26" fmla="*/ 96 w 161"/>
                <a:gd name="T27" fmla="*/ 112 h 162"/>
                <a:gd name="T28" fmla="*/ 30 w 161"/>
                <a:gd name="T29" fmla="*/ 64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FFFFFF"/>
                </a:solidFill>
                <a:cs typeface="Arial" pitchFamily="34" charset="0"/>
              </a:endParaRPr>
            </a:p>
          </p:txBody>
        </p:sp>
        <p:sp>
          <p:nvSpPr>
            <p:cNvPr id="22" name="Freeform 20"/>
            <p:cNvSpPr>
              <a:spLocks/>
            </p:cNvSpPr>
            <p:nvPr userDrawn="1"/>
          </p:nvSpPr>
          <p:spPr bwMode="auto">
            <a:xfrm>
              <a:off x="706" y="3854"/>
              <a:ext cx="59" cy="61"/>
            </a:xfrm>
            <a:custGeom>
              <a:avLst/>
              <a:gdLst>
                <a:gd name="T0" fmla="*/ 59 w 59"/>
                <a:gd name="T1" fmla="*/ 6 h 60"/>
                <a:gd name="T2" fmla="*/ 41 w 59"/>
                <a:gd name="T3" fmla="*/ 40 h 60"/>
                <a:gd name="T4" fmla="*/ 41 w 59"/>
                <a:gd name="T5" fmla="*/ 46 h 60"/>
                <a:gd name="T6" fmla="*/ 47 w 59"/>
                <a:gd name="T7" fmla="*/ 52 h 60"/>
                <a:gd name="T8" fmla="*/ 53 w 59"/>
                <a:gd name="T9" fmla="*/ 64 h 60"/>
                <a:gd name="T10" fmla="*/ 53 w 59"/>
                <a:gd name="T11" fmla="*/ 70 h 60"/>
                <a:gd name="T12" fmla="*/ 47 w 59"/>
                <a:gd name="T13" fmla="*/ 64 h 60"/>
                <a:gd name="T14" fmla="*/ 35 w 59"/>
                <a:gd name="T15" fmla="*/ 58 h 60"/>
                <a:gd name="T16" fmla="*/ 23 w 59"/>
                <a:gd name="T17" fmla="*/ 46 h 60"/>
                <a:gd name="T18" fmla="*/ 17 w 59"/>
                <a:gd name="T19" fmla="*/ 40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FFFFFF"/>
                </a:solidFill>
                <a:cs typeface="Arial" pitchFamily="34" charset="0"/>
              </a:endParaRPr>
            </a:p>
          </p:txBody>
        </p:sp>
        <p:sp>
          <p:nvSpPr>
            <p:cNvPr id="23" name="Freeform 21"/>
            <p:cNvSpPr>
              <a:spLocks/>
            </p:cNvSpPr>
            <p:nvPr userDrawn="1"/>
          </p:nvSpPr>
          <p:spPr bwMode="auto">
            <a:xfrm>
              <a:off x="395" y="3811"/>
              <a:ext cx="245" cy="207"/>
            </a:xfrm>
            <a:custGeom>
              <a:avLst/>
              <a:gdLst>
                <a:gd name="T0" fmla="*/ 233 w 245"/>
                <a:gd name="T1" fmla="*/ 46 h 204"/>
                <a:gd name="T2" fmla="*/ 245 w 245"/>
                <a:gd name="T3" fmla="*/ 52 h 204"/>
                <a:gd name="T4" fmla="*/ 209 w 245"/>
                <a:gd name="T5" fmla="*/ 94 h 204"/>
                <a:gd name="T6" fmla="*/ 143 w 245"/>
                <a:gd name="T7" fmla="*/ 152 h 204"/>
                <a:gd name="T8" fmla="*/ 167 w 245"/>
                <a:gd name="T9" fmla="*/ 179 h 204"/>
                <a:gd name="T10" fmla="*/ 179 w 245"/>
                <a:gd name="T11" fmla="*/ 234 h 204"/>
                <a:gd name="T12" fmla="*/ 77 w 245"/>
                <a:gd name="T13" fmla="*/ 152 h 204"/>
                <a:gd name="T14" fmla="*/ 47 w 245"/>
                <a:gd name="T15" fmla="*/ 94 h 204"/>
                <a:gd name="T16" fmla="*/ 89 w 245"/>
                <a:gd name="T17" fmla="*/ 76 h 204"/>
                <a:gd name="T18" fmla="*/ 59 w 245"/>
                <a:gd name="T19" fmla="*/ 4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46 h 204"/>
                <a:gd name="T50" fmla="*/ 233 w 245"/>
                <a:gd name="T51" fmla="*/ 46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FFFFFF"/>
                </a:solidFill>
                <a:cs typeface="Arial" pitchFamily="34" charset="0"/>
              </a:endParaRPr>
            </a:p>
          </p:txBody>
        </p:sp>
      </p:grpSp>
      <p:sp>
        <p:nvSpPr>
          <p:cNvPr id="9238"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9239"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a:lvl1pPr>
          </a:lstStyle>
          <a:p>
            <a:pPr>
              <a:defRPr/>
            </a:pPr>
            <a:endParaRPr lang="en-US">
              <a:solidFill>
                <a:srgbClr val="FFFFFF"/>
              </a:solidFill>
            </a:endParaRPr>
          </a:p>
        </p:txBody>
      </p:sp>
      <p:sp>
        <p:nvSpPr>
          <p:cNvPr id="25" name="Rectangle 25"/>
          <p:cNvSpPr>
            <a:spLocks noGrp="1" noChangeArrowheads="1"/>
          </p:cNvSpPr>
          <p:nvPr>
            <p:ph type="sldNum" sz="quarter" idx="11"/>
          </p:nvPr>
        </p:nvSpPr>
        <p:spPr/>
        <p:txBody>
          <a:bodyPr/>
          <a:lstStyle>
            <a:lvl1pPr>
              <a:defRPr/>
            </a:lvl1pPr>
          </a:lstStyle>
          <a:p>
            <a:pPr>
              <a:defRPr/>
            </a:pPr>
            <a:fld id="{B48981D3-2697-403C-AD04-0C00C89FD2FC}" type="slidenum">
              <a:rPr lang="en-US">
                <a:solidFill>
                  <a:srgbClr val="FFFFFF"/>
                </a:solidFill>
              </a:rPr>
              <a:pPr>
                <a:defRPr/>
              </a:pPr>
              <a:t>‹#›</a:t>
            </a:fld>
            <a:endParaRPr lang="en-US">
              <a:solidFill>
                <a:srgbClr val="FFFFFF"/>
              </a:solidFill>
            </a:endParaRPr>
          </a:p>
        </p:txBody>
      </p:sp>
      <p:sp>
        <p:nvSpPr>
          <p:cNvPr id="26" name="Rectangle 26"/>
          <p:cNvSpPr>
            <a:spLocks noGrp="1" noChangeArrowheads="1"/>
          </p:cNvSpPr>
          <p:nvPr>
            <p:ph type="ftr" sz="quarter" idx="12"/>
          </p:nvPr>
        </p:nvSpPr>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58165691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37CD0EFF-412E-4B9B-8983-3F471BB88D7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31105909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528F1FAE-4C06-46AA-8436-17602877DC1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87598142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66DC2A6F-35BE-4B92-ABAB-94E931B195D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7889239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8528B9E1-D891-443C-94CD-95EFAB89B46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4247987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BC8496D1-EF29-4FF6-8831-191301D20F1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15008844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83F33F42-048F-49A2-AA97-B93152B94FD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5162477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551CEDA6-DC98-4C84-9A59-402B9F23265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99824704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76F101E9-6DCA-4AE0-ACD7-B3F26CD9C62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562590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D0929C-336F-4E75-A346-63FDF2BE4AD5}" type="datetimeFigureOut">
              <a:rPr lang="en-US" smtClean="0"/>
              <a:t>7/17/2020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CA8A8C-8A2B-4290-9897-4444EB1925CA}" type="slidenum">
              <a:rPr lang="en-US" smtClean="0"/>
              <a:t>‹#›</a:t>
            </a:fld>
            <a:endParaRPr lang="en-US"/>
          </a:p>
        </p:txBody>
      </p:sp>
    </p:spTree>
    <p:extLst>
      <p:ext uri="{BB962C8B-B14F-4D97-AF65-F5344CB8AC3E}">
        <p14:creationId xmlns:p14="http://schemas.microsoft.com/office/powerpoint/2010/main" val="277818394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0B26F42C-15A6-4E0E-8AFA-F0136D1C3DA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94229992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47B33F54-C1BD-45C8-86E4-CB32CC834BC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69646487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981200"/>
            <a:ext cx="5080000" cy="4114800"/>
          </a:xfrm>
        </p:spPr>
        <p:txBody>
          <a:bodyPr/>
          <a:lstStyle/>
          <a:p>
            <a:pPr lvl="0"/>
            <a:endParaRPr lang="en-US" noProof="0"/>
          </a:p>
        </p:txBody>
      </p:sp>
      <p:sp>
        <p:nvSpPr>
          <p:cNvPr id="5" name="Date Placeholder 4"/>
          <p:cNvSpPr>
            <a:spLocks noGrp="1"/>
          </p:cNvSpPr>
          <p:nvPr>
            <p:ph type="dt" sz="half" idx="10"/>
          </p:nvPr>
        </p:nvSpPr>
        <p:spPr>
          <a:xfrm>
            <a:off x="914400" y="6248400"/>
            <a:ext cx="2540000" cy="457200"/>
          </a:xfrm>
        </p:spPr>
        <p:txBody>
          <a:bodyPr/>
          <a:lstStyle>
            <a:lvl1pPr>
              <a:defRPr/>
            </a:lvl1pPr>
          </a:lstStyle>
          <a:p>
            <a:pPr>
              <a:defRPr/>
            </a:pPr>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FFFFFF"/>
              </a:solidFill>
            </a:endParaRPr>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pPr>
              <a:defRPr/>
            </a:pPr>
            <a:fld id="{D84EC933-2ADC-4ABE-B8C8-DF5B28A17C5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64482339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gd name="T0" fmla="*/ 1413 w 6027"/>
                <a:gd name="T1" fmla="*/ 1 h 2296"/>
                <a:gd name="T2" fmla="*/ 0 w 6027"/>
                <a:gd name="T3" fmla="*/ 1 h 2296"/>
                <a:gd name="T4" fmla="*/ 0 w 6027"/>
                <a:gd name="T5" fmla="*/ 0 h 2296"/>
                <a:gd name="T6" fmla="*/ 1413 w 6027"/>
                <a:gd name="T7" fmla="*/ 0 h 2296"/>
                <a:gd name="T8" fmla="*/ 1413 w 6027"/>
                <a:gd name="T9" fmla="*/ 1 h 2296"/>
                <a:gd name="T10" fmla="*/ 1413 w 6027"/>
                <a:gd name="T11" fmla="*/ 1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cs typeface="Arial" panose="020B0604020202020204"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cs typeface="Arial" panose="020B0604020202020204" pitchFamily="34" charset="0"/>
              </a:endParaRPr>
            </a:p>
          </p:txBody>
        </p:sp>
      </p:grpSp>
      <p:sp>
        <p:nvSpPr>
          <p:cNvPr id="7" name="Freeform 5"/>
          <p:cNvSpPr>
            <a:spLocks/>
          </p:cNvSpPr>
          <p:nvPr/>
        </p:nvSpPr>
        <p:spPr bwMode="hidden">
          <a:xfrm>
            <a:off x="8322733" y="6269038"/>
            <a:ext cx="3860800" cy="609600"/>
          </a:xfrm>
          <a:custGeom>
            <a:avLst/>
            <a:gdLst>
              <a:gd name="T0" fmla="*/ 2147483646 w 5748"/>
              <a:gd name="T1" fmla="*/ 2147483646 h 246"/>
              <a:gd name="T2" fmla="*/ 0 w 5748"/>
              <a:gd name="T3" fmla="*/ 2147483646 h 246"/>
              <a:gd name="T4" fmla="*/ 0 w 5748"/>
              <a:gd name="T5" fmla="*/ 0 h 246"/>
              <a:gd name="T6" fmla="*/ 2147483646 w 5748"/>
              <a:gd name="T7" fmla="*/ 0 h 246"/>
              <a:gd name="T8" fmla="*/ 2147483646 w 5748"/>
              <a:gd name="T9" fmla="*/ 2147483646 h 246"/>
              <a:gd name="T10" fmla="*/ 2147483646 w 5748"/>
              <a:gd name="T11" fmla="*/ 2147483646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cs typeface="Arial" panose="020B0604020202020204"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cs typeface="Arial" panose="020B0604020202020204"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cs typeface="Arial" panose="020B0604020202020204" pitchFamily="34" charset="0"/>
                </a:endParaRPr>
              </a:p>
            </p:txBody>
          </p:sp>
          <p:sp>
            <p:nvSpPr>
              <p:cNvPr id="13" name="Freeform 10"/>
              <p:cNvSpPr>
                <a:spLocks/>
              </p:cNvSpPr>
              <p:nvPr userDrawn="1"/>
            </p:nvSpPr>
            <p:spPr bwMode="ltGray">
              <a:xfrm>
                <a:off x="2677" y="3792"/>
                <a:ext cx="186" cy="395"/>
              </a:xfrm>
              <a:custGeom>
                <a:avLst/>
                <a:gdLst>
                  <a:gd name="T0" fmla="*/ 36 w 186"/>
                  <a:gd name="T1" fmla="*/ 0 h 353"/>
                  <a:gd name="T2" fmla="*/ 54 w 186"/>
                  <a:gd name="T3" fmla="*/ 646 h 353"/>
                  <a:gd name="T4" fmla="*/ 24 w 186"/>
                  <a:gd name="T5" fmla="*/ 1109 h 353"/>
                  <a:gd name="T6" fmla="*/ 18 w 186"/>
                  <a:gd name="T7" fmla="*/ 2401 h 353"/>
                  <a:gd name="T8" fmla="*/ 42 w 186"/>
                  <a:gd name="T9" fmla="*/ 4169 h 353"/>
                  <a:gd name="T10" fmla="*/ 48 w 186"/>
                  <a:gd name="T11" fmla="*/ 5903 h 353"/>
                  <a:gd name="T12" fmla="*/ 0 w 186"/>
                  <a:gd name="T13" fmla="*/ 12900 h 353"/>
                  <a:gd name="T14" fmla="*/ 54 w 186"/>
                  <a:gd name="T15" fmla="*/ 8531 h 353"/>
                  <a:gd name="T16" fmla="*/ 84 w 186"/>
                  <a:gd name="T17" fmla="*/ 7875 h 353"/>
                  <a:gd name="T18" fmla="*/ 126 w 186"/>
                  <a:gd name="T19" fmla="*/ 4620 h 353"/>
                  <a:gd name="T20" fmla="*/ 144 w 186"/>
                  <a:gd name="T21" fmla="*/ 4371 h 353"/>
                  <a:gd name="T22" fmla="*/ 144 w 186"/>
                  <a:gd name="T23" fmla="*/ 3298 h 353"/>
                  <a:gd name="T24" fmla="*/ 186 w 186"/>
                  <a:gd name="T25" fmla="*/ 2401 h 353"/>
                  <a:gd name="T26" fmla="*/ 162 w 186"/>
                  <a:gd name="T27" fmla="*/ 2178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cs typeface="Arial" panose="020B0604020202020204" pitchFamily="34" charset="0"/>
                </a:endParaRPr>
              </a:p>
            </p:txBody>
          </p:sp>
          <p:sp>
            <p:nvSpPr>
              <p:cNvPr id="14" name="Freeform 11"/>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cs typeface="Arial" panose="020B0604020202020204" pitchFamily="34" charset="0"/>
                </a:endParaRPr>
              </a:p>
            </p:txBody>
          </p:sp>
          <p:sp>
            <p:nvSpPr>
              <p:cNvPr id="15" name="Freeform 12"/>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238 h 66"/>
                  <a:gd name="T8" fmla="*/ 6 w 155"/>
                  <a:gd name="T9" fmla="*/ 687 h 66"/>
                  <a:gd name="T10" fmla="*/ 0 w 155"/>
                  <a:gd name="T11" fmla="*/ 940 h 66"/>
                  <a:gd name="T12" fmla="*/ 78 w 155"/>
                  <a:gd name="T13" fmla="*/ 2305 h 66"/>
                  <a:gd name="T14" fmla="*/ 96 w 155"/>
                  <a:gd name="T15" fmla="*/ 1622 h 66"/>
                  <a:gd name="T16" fmla="*/ 155 w 155"/>
                  <a:gd name="T17" fmla="*/ 2563 h 66"/>
                  <a:gd name="T18" fmla="*/ 126 w 155"/>
                  <a:gd name="T19" fmla="*/ 940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cs typeface="Arial" panose="020B0604020202020204" pitchFamily="34" charset="0"/>
                </a:endParaRPr>
              </a:p>
            </p:txBody>
          </p:sp>
          <p:sp>
            <p:nvSpPr>
              <p:cNvPr id="16" name="Freeform 13"/>
              <p:cNvSpPr>
                <a:spLocks/>
              </p:cNvSpPr>
              <p:nvPr userDrawn="1"/>
            </p:nvSpPr>
            <p:spPr bwMode="ltGray">
              <a:xfrm>
                <a:off x="2486" y="3859"/>
                <a:ext cx="42" cy="81"/>
              </a:xfrm>
              <a:custGeom>
                <a:avLst/>
                <a:gdLst>
                  <a:gd name="T0" fmla="*/ 6 w 42"/>
                  <a:gd name="T1" fmla="*/ 1586 h 72"/>
                  <a:gd name="T2" fmla="*/ 0 w 42"/>
                  <a:gd name="T3" fmla="*/ 822 h 72"/>
                  <a:gd name="T4" fmla="*/ 12 w 42"/>
                  <a:gd name="T5" fmla="*/ 285 h 72"/>
                  <a:gd name="T6" fmla="*/ 0 w 42"/>
                  <a:gd name="T7" fmla="*/ 285 h 72"/>
                  <a:gd name="T8" fmla="*/ 12 w 42"/>
                  <a:gd name="T9" fmla="*/ 285 h 72"/>
                  <a:gd name="T10" fmla="*/ 24 w 42"/>
                  <a:gd name="T11" fmla="*/ 285 h 72"/>
                  <a:gd name="T12" fmla="*/ 36 w 42"/>
                  <a:gd name="T13" fmla="*/ 285 h 72"/>
                  <a:gd name="T14" fmla="*/ 42 w 42"/>
                  <a:gd name="T15" fmla="*/ 0 h 72"/>
                  <a:gd name="T16" fmla="*/ 30 w 42"/>
                  <a:gd name="T17" fmla="*/ 822 h 72"/>
                  <a:gd name="T18" fmla="*/ 42 w 42"/>
                  <a:gd name="T19" fmla="*/ 2115 h 72"/>
                  <a:gd name="T20" fmla="*/ 12 w 42"/>
                  <a:gd name="T21" fmla="*/ 3099 h 72"/>
                  <a:gd name="T22" fmla="*/ 6 w 42"/>
                  <a:gd name="T23" fmla="*/ 1586 h 72"/>
                  <a:gd name="T24" fmla="*/ 6 w 42"/>
                  <a:gd name="T25" fmla="*/ 1586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cs typeface="Arial" panose="020B0604020202020204"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cs typeface="Arial" panose="020B0604020202020204"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gd name="T0" fmla="*/ 24 w 365"/>
                <a:gd name="T1" fmla="*/ 24 h 287"/>
                <a:gd name="T2" fmla="*/ 0 w 365"/>
                <a:gd name="T3" fmla="*/ 92 h 287"/>
                <a:gd name="T4" fmla="*/ 66 w 365"/>
                <a:gd name="T5" fmla="*/ 172 h 287"/>
                <a:gd name="T6" fmla="*/ 143 w 365"/>
                <a:gd name="T7" fmla="*/ 284 h 287"/>
                <a:gd name="T8" fmla="*/ 191 w 365"/>
                <a:gd name="T9" fmla="*/ 260 h 287"/>
                <a:gd name="T10" fmla="*/ 341 w 365"/>
                <a:gd name="T11" fmla="*/ 446 h 287"/>
                <a:gd name="T12" fmla="*/ 305 w 365"/>
                <a:gd name="T13" fmla="*/ 272 h 287"/>
                <a:gd name="T14" fmla="*/ 365 w 365"/>
                <a:gd name="T15" fmla="*/ 204 h 287"/>
                <a:gd name="T16" fmla="*/ 359 w 365"/>
                <a:gd name="T17" fmla="*/ 195 h 287"/>
                <a:gd name="T18" fmla="*/ 335 w 365"/>
                <a:gd name="T19" fmla="*/ 178 h 287"/>
                <a:gd name="T20" fmla="*/ 299 w 365"/>
                <a:gd name="T21" fmla="*/ 136 h 287"/>
                <a:gd name="T22" fmla="*/ 257 w 365"/>
                <a:gd name="T23" fmla="*/ 104 h 287"/>
                <a:gd name="T24" fmla="*/ 215 w 365"/>
                <a:gd name="T25" fmla="*/ 86 h 287"/>
                <a:gd name="T26" fmla="*/ 173 w 365"/>
                <a:gd name="T27" fmla="*/ 68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cs typeface="Arial" panose="020B0604020202020204" pitchFamily="34" charset="0"/>
              </a:endParaRPr>
            </a:p>
          </p:txBody>
        </p:sp>
        <p:sp>
          <p:nvSpPr>
            <p:cNvPr id="19" name="Freeform 17"/>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cs typeface="Arial" panose="020B0604020202020204" pitchFamily="34" charset="0"/>
              </a:endParaRPr>
            </a:p>
          </p:txBody>
        </p:sp>
        <p:sp>
          <p:nvSpPr>
            <p:cNvPr id="20" name="Freeform 18"/>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62 h 60"/>
                <a:gd name="T16" fmla="*/ 65 w 71"/>
                <a:gd name="T17" fmla="*/ 74 h 60"/>
                <a:gd name="T18" fmla="*/ 71 w 71"/>
                <a:gd name="T19" fmla="*/ 86 h 60"/>
                <a:gd name="T20" fmla="*/ 71 w 71"/>
                <a:gd name="T21" fmla="*/ 94 h 60"/>
                <a:gd name="T22" fmla="*/ 59 w 71"/>
                <a:gd name="T23" fmla="*/ 86 h 60"/>
                <a:gd name="T24" fmla="*/ 47 w 71"/>
                <a:gd name="T25" fmla="*/ 74 h 60"/>
                <a:gd name="T26" fmla="*/ 23 w 71"/>
                <a:gd name="T27" fmla="*/ 62 h 60"/>
                <a:gd name="T28" fmla="*/ 23 w 71"/>
                <a:gd name="T29" fmla="*/ 68 h 60"/>
                <a:gd name="T30" fmla="*/ 18 w 71"/>
                <a:gd name="T31" fmla="*/ 74 h 60"/>
                <a:gd name="T32" fmla="*/ 12 w 71"/>
                <a:gd name="T33" fmla="*/ 80 h 60"/>
                <a:gd name="T34" fmla="*/ 6 w 71"/>
                <a:gd name="T35" fmla="*/ 80 h 60"/>
                <a:gd name="T36" fmla="*/ 6 w 71"/>
                <a:gd name="T37" fmla="*/ 80 h 60"/>
                <a:gd name="T38" fmla="*/ 6 w 71"/>
                <a:gd name="T39" fmla="*/ 68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cs typeface="Arial" panose="020B0604020202020204" pitchFamily="34" charset="0"/>
              </a:endParaRPr>
            </a:p>
          </p:txBody>
        </p:sp>
        <p:sp>
          <p:nvSpPr>
            <p:cNvPr id="21" name="Freeform 19"/>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86 h 162"/>
                <a:gd name="T10" fmla="*/ 96 w 161"/>
                <a:gd name="T11" fmla="*/ 92 h 162"/>
                <a:gd name="T12" fmla="*/ 102 w 161"/>
                <a:gd name="T13" fmla="*/ 104 h 162"/>
                <a:gd name="T14" fmla="*/ 108 w 161"/>
                <a:gd name="T15" fmla="*/ 116 h 162"/>
                <a:gd name="T16" fmla="*/ 120 w 161"/>
                <a:gd name="T17" fmla="*/ 134 h 162"/>
                <a:gd name="T18" fmla="*/ 143 w 161"/>
                <a:gd name="T19" fmla="*/ 170 h 162"/>
                <a:gd name="T20" fmla="*/ 155 w 161"/>
                <a:gd name="T21" fmla="*/ 202 h 162"/>
                <a:gd name="T22" fmla="*/ 161 w 161"/>
                <a:gd name="T23" fmla="*/ 228 h 162"/>
                <a:gd name="T24" fmla="*/ 161 w 161"/>
                <a:gd name="T25" fmla="*/ 237 h 162"/>
                <a:gd name="T26" fmla="*/ 96 w 161"/>
                <a:gd name="T27" fmla="*/ 146 h 162"/>
                <a:gd name="T28" fmla="*/ 30 w 161"/>
                <a:gd name="T29" fmla="*/ 86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cs typeface="Arial" panose="020B0604020202020204" pitchFamily="34" charset="0"/>
              </a:endParaRPr>
            </a:p>
          </p:txBody>
        </p:sp>
        <p:sp>
          <p:nvSpPr>
            <p:cNvPr id="22" name="Freeform 20"/>
            <p:cNvSpPr>
              <a:spLocks/>
            </p:cNvSpPr>
            <p:nvPr userDrawn="1"/>
          </p:nvSpPr>
          <p:spPr bwMode="auto">
            <a:xfrm>
              <a:off x="706" y="3854"/>
              <a:ext cx="59" cy="61"/>
            </a:xfrm>
            <a:custGeom>
              <a:avLst/>
              <a:gdLst>
                <a:gd name="T0" fmla="*/ 59 w 59"/>
                <a:gd name="T1" fmla="*/ 6 h 60"/>
                <a:gd name="T2" fmla="*/ 41 w 59"/>
                <a:gd name="T3" fmla="*/ 62 h 60"/>
                <a:gd name="T4" fmla="*/ 41 w 59"/>
                <a:gd name="T5" fmla="*/ 68 h 60"/>
                <a:gd name="T6" fmla="*/ 47 w 59"/>
                <a:gd name="T7" fmla="*/ 74 h 60"/>
                <a:gd name="T8" fmla="*/ 53 w 59"/>
                <a:gd name="T9" fmla="*/ 86 h 60"/>
                <a:gd name="T10" fmla="*/ 53 w 59"/>
                <a:gd name="T11" fmla="*/ 94 h 60"/>
                <a:gd name="T12" fmla="*/ 47 w 59"/>
                <a:gd name="T13" fmla="*/ 86 h 60"/>
                <a:gd name="T14" fmla="*/ 35 w 59"/>
                <a:gd name="T15" fmla="*/ 80 h 60"/>
                <a:gd name="T16" fmla="*/ 23 w 59"/>
                <a:gd name="T17" fmla="*/ 68 h 60"/>
                <a:gd name="T18" fmla="*/ 17 w 59"/>
                <a:gd name="T19" fmla="*/ 62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cs typeface="Arial" panose="020B0604020202020204" pitchFamily="34" charset="0"/>
              </a:endParaRPr>
            </a:p>
          </p:txBody>
        </p:sp>
        <p:sp>
          <p:nvSpPr>
            <p:cNvPr id="23" name="Freeform 21"/>
            <p:cNvSpPr>
              <a:spLocks/>
            </p:cNvSpPr>
            <p:nvPr userDrawn="1"/>
          </p:nvSpPr>
          <p:spPr bwMode="auto">
            <a:xfrm>
              <a:off x="395" y="3811"/>
              <a:ext cx="245" cy="207"/>
            </a:xfrm>
            <a:custGeom>
              <a:avLst/>
              <a:gdLst>
                <a:gd name="T0" fmla="*/ 233 w 245"/>
                <a:gd name="T1" fmla="*/ 68 h 204"/>
                <a:gd name="T2" fmla="*/ 245 w 245"/>
                <a:gd name="T3" fmla="*/ 74 h 204"/>
                <a:gd name="T4" fmla="*/ 209 w 245"/>
                <a:gd name="T5" fmla="*/ 130 h 204"/>
                <a:gd name="T6" fmla="*/ 143 w 245"/>
                <a:gd name="T7" fmla="*/ 209 h 204"/>
                <a:gd name="T8" fmla="*/ 167 w 245"/>
                <a:gd name="T9" fmla="*/ 247 h 204"/>
                <a:gd name="T10" fmla="*/ 179 w 245"/>
                <a:gd name="T11" fmla="*/ 323 h 204"/>
                <a:gd name="T12" fmla="*/ 77 w 245"/>
                <a:gd name="T13" fmla="*/ 209 h 204"/>
                <a:gd name="T14" fmla="*/ 47 w 245"/>
                <a:gd name="T15" fmla="*/ 130 h 204"/>
                <a:gd name="T16" fmla="*/ 89 w 245"/>
                <a:gd name="T17" fmla="*/ 98 h 204"/>
                <a:gd name="T18" fmla="*/ 59 w 245"/>
                <a:gd name="T19" fmla="*/ 68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68 h 204"/>
                <a:gd name="T50" fmla="*/ 233 w 245"/>
                <a:gd name="T51" fmla="*/ 68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cs typeface="Arial" panose="020B0604020202020204" pitchFamily="34" charset="0"/>
              </a:endParaRPr>
            </a:p>
          </p:txBody>
        </p:sp>
      </p:grpSp>
      <p:sp>
        <p:nvSpPr>
          <p:cNvPr id="9238"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9239"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a:lvl1pPr>
          </a:lstStyle>
          <a:p>
            <a:pPr>
              <a:defRPr/>
            </a:pPr>
            <a:endParaRPr lang="en-US">
              <a:solidFill>
                <a:srgbClr val="FFFFFF"/>
              </a:solidFill>
            </a:endParaRPr>
          </a:p>
        </p:txBody>
      </p:sp>
      <p:sp>
        <p:nvSpPr>
          <p:cNvPr id="25" name="Rectangle 25"/>
          <p:cNvSpPr>
            <a:spLocks noGrp="1" noChangeArrowheads="1"/>
          </p:cNvSpPr>
          <p:nvPr>
            <p:ph type="sldNum" sz="quarter" idx="11"/>
          </p:nvPr>
        </p:nvSpPr>
        <p:spPr/>
        <p:txBody>
          <a:bodyPr/>
          <a:lstStyle>
            <a:lvl1pPr>
              <a:defRPr/>
            </a:lvl1pPr>
          </a:lstStyle>
          <a:p>
            <a:pPr>
              <a:defRPr/>
            </a:pPr>
            <a:fld id="{0D7D90F3-81F9-41A6-8B03-2A5868B8EF5A}" type="slidenum">
              <a:rPr lang="en-US">
                <a:solidFill>
                  <a:srgbClr val="FFFFFF"/>
                </a:solidFill>
              </a:rPr>
              <a:pPr>
                <a:defRPr/>
              </a:pPr>
              <a:t>‹#›</a:t>
            </a:fld>
            <a:endParaRPr lang="en-US">
              <a:solidFill>
                <a:srgbClr val="FFFFFF"/>
              </a:solidFill>
            </a:endParaRPr>
          </a:p>
        </p:txBody>
      </p:sp>
      <p:sp>
        <p:nvSpPr>
          <p:cNvPr id="26" name="Rectangle 26"/>
          <p:cNvSpPr>
            <a:spLocks noGrp="1" noChangeArrowheads="1"/>
          </p:cNvSpPr>
          <p:nvPr>
            <p:ph type="ftr" sz="quarter" idx="12"/>
          </p:nvPr>
        </p:nvSpPr>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45590161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AA958A7B-D6DC-4955-B537-2C900BC8B37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1537246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017E5C73-1A31-4162-8695-7E449B18A43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93754944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26ECD1A0-B07B-463F-ACE9-2DC9469B8EA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317327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EDD0DE31-A8CE-4E20-8DF7-22BD42E365E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60829112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F285B66D-2245-4BCA-BB68-45F810E3D02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6454519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E6B263B-9972-4F43-B2AB-0CFB090FBE2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824728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D0929C-336F-4E75-A346-63FDF2BE4AD5}" type="datetimeFigureOut">
              <a:rPr lang="en-US" smtClean="0"/>
              <a:t>7/17/2020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CA8A8C-8A2B-4290-9897-4444EB1925CA}" type="slidenum">
              <a:rPr lang="en-US" smtClean="0"/>
              <a:t>‹#›</a:t>
            </a:fld>
            <a:endParaRPr lang="en-US"/>
          </a:p>
        </p:txBody>
      </p:sp>
    </p:spTree>
    <p:extLst>
      <p:ext uri="{BB962C8B-B14F-4D97-AF65-F5344CB8AC3E}">
        <p14:creationId xmlns:p14="http://schemas.microsoft.com/office/powerpoint/2010/main" val="165711770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481A3312-8E7D-4C77-A7B3-408FFE76B56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29972801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A37D7B1C-8F84-4388-A7CF-7904073CB67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16397141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35B894FC-B90A-45D3-A706-010E6E7D268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12229029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20D05E87-1F65-48AF-AEAC-3768B3AFAE5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0994188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981200"/>
            <a:ext cx="5080000" cy="4114800"/>
          </a:xfrm>
        </p:spPr>
        <p:txBody>
          <a:bodyPr/>
          <a:lstStyle/>
          <a:p>
            <a:pPr lvl="0"/>
            <a:endParaRPr lang="en-US" noProof="0"/>
          </a:p>
        </p:txBody>
      </p:sp>
      <p:sp>
        <p:nvSpPr>
          <p:cNvPr id="5" name="Date Placeholder 4"/>
          <p:cNvSpPr>
            <a:spLocks noGrp="1"/>
          </p:cNvSpPr>
          <p:nvPr>
            <p:ph type="dt" sz="half" idx="10"/>
          </p:nvPr>
        </p:nvSpPr>
        <p:spPr>
          <a:xfrm>
            <a:off x="914400" y="6248400"/>
            <a:ext cx="2540000" cy="457200"/>
          </a:xfrm>
        </p:spPr>
        <p:txBody>
          <a:bodyPr/>
          <a:lstStyle>
            <a:lvl1pPr>
              <a:defRPr/>
            </a:lvl1pPr>
          </a:lstStyle>
          <a:p>
            <a:pPr>
              <a:defRPr/>
            </a:pPr>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FFFFFF"/>
              </a:solidFill>
            </a:endParaRPr>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pPr>
              <a:defRPr/>
            </a:pPr>
            <a:fld id="{3C6679F9-2B99-436F-ADF1-ADE35A459C7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684587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heme" Target="../theme/theme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6.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theme" Target="../theme/theme7.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theme" Target="../theme/theme8.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slideLayout" Target="../slideLayouts/slideLayout94.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D0929C-336F-4E75-A346-63FDF2BE4AD5}" type="datetimeFigureOut">
              <a:rPr lang="en-US" smtClean="0"/>
              <a:t>7/17/2020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CA8A8C-8A2B-4290-9897-4444EB1925CA}" type="slidenum">
              <a:rPr lang="en-US" smtClean="0"/>
              <a:t>‹#›</a:t>
            </a:fld>
            <a:endParaRPr lang="en-US"/>
          </a:p>
        </p:txBody>
      </p:sp>
    </p:spTree>
    <p:extLst>
      <p:ext uri="{BB962C8B-B14F-4D97-AF65-F5344CB8AC3E}">
        <p14:creationId xmlns:p14="http://schemas.microsoft.com/office/powerpoint/2010/main" val="40708380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1049" name="Freeform 3"/>
            <p:cNvSpPr>
              <a:spLocks/>
            </p:cNvSpPr>
            <p:nvPr/>
          </p:nvSpPr>
          <p:spPr bwMode="hidden">
            <a:xfrm>
              <a:off x="0" y="3072"/>
              <a:ext cx="5760" cy="1248"/>
            </a:xfrm>
            <a:custGeom>
              <a:avLst/>
              <a:gdLst>
                <a:gd name="T0" fmla="*/ 3831 w 6027"/>
                <a:gd name="T1" fmla="*/ 5 h 2296"/>
                <a:gd name="T2" fmla="*/ 0 w 6027"/>
                <a:gd name="T3" fmla="*/ 5 h 2296"/>
                <a:gd name="T4" fmla="*/ 0 w 6027"/>
                <a:gd name="T5" fmla="*/ 0 h 2296"/>
                <a:gd name="T6" fmla="*/ 3831 w 6027"/>
                <a:gd name="T7" fmla="*/ 0 h 2296"/>
                <a:gd name="T8" fmla="*/ 3831 w 6027"/>
                <a:gd name="T9" fmla="*/ 5 h 2296"/>
                <a:gd name="T10" fmla="*/ 3831 w 6027"/>
                <a:gd name="T11" fmla="*/ 5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FFFFFF"/>
                </a:solidFill>
                <a:cs typeface="Arial" pitchFamily="34" charset="0"/>
              </a:endParaRPr>
            </a:p>
          </p:txBody>
        </p:sp>
        <p:sp>
          <p:nvSpPr>
            <p:cNvPr id="2"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grpSp>
      <p:sp>
        <p:nvSpPr>
          <p:cNvPr id="1027" name="Freeform 5"/>
          <p:cNvSpPr>
            <a:spLocks/>
          </p:cNvSpPr>
          <p:nvPr/>
        </p:nvSpPr>
        <p:spPr bwMode="hidden">
          <a:xfrm>
            <a:off x="8331200" y="6262688"/>
            <a:ext cx="3860800" cy="609600"/>
          </a:xfrm>
          <a:custGeom>
            <a:avLst/>
            <a:gdLst>
              <a:gd name="T0" fmla="*/ 2147483647 w 5748"/>
              <a:gd name="T1" fmla="*/ 2147483647 h 246"/>
              <a:gd name="T2" fmla="*/ 0 w 5748"/>
              <a:gd name="T3" fmla="*/ 2147483647 h 246"/>
              <a:gd name="T4" fmla="*/ 0 w 5748"/>
              <a:gd name="T5" fmla="*/ 0 h 246"/>
              <a:gd name="T6" fmla="*/ 2147483647 w 5748"/>
              <a:gd name="T7" fmla="*/ 0 h 246"/>
              <a:gd name="T8" fmla="*/ 2147483647 w 5748"/>
              <a:gd name="T9" fmla="*/ 2147483647 h 246"/>
              <a:gd name="T10" fmla="*/ 2147483647 w 5748"/>
              <a:gd name="T11" fmla="*/ 2147483647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FFFFFF"/>
              </a:solidFill>
              <a:cs typeface="Arial"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3"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grpSp>
          <p:nvGrpSpPr>
            <p:cNvPr id="1042" name="Group 8"/>
            <p:cNvGrpSpPr>
              <a:grpSpLocks/>
            </p:cNvGrpSpPr>
            <p:nvPr userDrawn="1"/>
          </p:nvGrpSpPr>
          <p:grpSpPr bwMode="auto">
            <a:xfrm>
              <a:off x="2486" y="3792"/>
              <a:ext cx="2458" cy="540"/>
              <a:chOff x="2486" y="3792"/>
              <a:chExt cx="2458" cy="540"/>
            </a:xfrm>
          </p:grpSpPr>
          <p:sp>
            <p:nvSpPr>
              <p:cNvPr id="1044" name="Freeform 9"/>
              <p:cNvSpPr>
                <a:spLocks/>
              </p:cNvSpPr>
              <p:nvPr userDrawn="1"/>
            </p:nvSpPr>
            <p:spPr bwMode="ltGray">
              <a:xfrm>
                <a:off x="3948" y="3799"/>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FFFFFF"/>
                  </a:solidFill>
                  <a:cs typeface="Arial" pitchFamily="34" charset="0"/>
                </a:endParaRPr>
              </a:p>
            </p:txBody>
          </p:sp>
          <p:sp>
            <p:nvSpPr>
              <p:cNvPr id="1045" name="Freeform 10"/>
              <p:cNvSpPr>
                <a:spLocks/>
              </p:cNvSpPr>
              <p:nvPr userDrawn="1"/>
            </p:nvSpPr>
            <p:spPr bwMode="ltGray">
              <a:xfrm>
                <a:off x="2677" y="3792"/>
                <a:ext cx="186" cy="395"/>
              </a:xfrm>
              <a:custGeom>
                <a:avLst/>
                <a:gdLst>
                  <a:gd name="T0" fmla="*/ 36 w 186"/>
                  <a:gd name="T1" fmla="*/ 0 h 353"/>
                  <a:gd name="T2" fmla="*/ 54 w 186"/>
                  <a:gd name="T3" fmla="*/ 55 h 353"/>
                  <a:gd name="T4" fmla="*/ 24 w 186"/>
                  <a:gd name="T5" fmla="*/ 94 h 353"/>
                  <a:gd name="T6" fmla="*/ 18 w 186"/>
                  <a:gd name="T7" fmla="*/ 203 h 353"/>
                  <a:gd name="T8" fmla="*/ 42 w 186"/>
                  <a:gd name="T9" fmla="*/ 351 h 353"/>
                  <a:gd name="T10" fmla="*/ 48 w 186"/>
                  <a:gd name="T11" fmla="*/ 498 h 353"/>
                  <a:gd name="T12" fmla="*/ 0 w 186"/>
                  <a:gd name="T13" fmla="*/ 1088 h 353"/>
                  <a:gd name="T14" fmla="*/ 54 w 186"/>
                  <a:gd name="T15" fmla="*/ 720 h 353"/>
                  <a:gd name="T16" fmla="*/ 84 w 186"/>
                  <a:gd name="T17" fmla="*/ 664 h 353"/>
                  <a:gd name="T18" fmla="*/ 126 w 186"/>
                  <a:gd name="T19" fmla="*/ 389 h 353"/>
                  <a:gd name="T20" fmla="*/ 144 w 186"/>
                  <a:gd name="T21" fmla="*/ 368 h 353"/>
                  <a:gd name="T22" fmla="*/ 144 w 186"/>
                  <a:gd name="T23" fmla="*/ 278 h 353"/>
                  <a:gd name="T24" fmla="*/ 186 w 186"/>
                  <a:gd name="T25" fmla="*/ 203 h 353"/>
                  <a:gd name="T26" fmla="*/ 162 w 186"/>
                  <a:gd name="T27" fmla="*/ 184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FFFFFF"/>
                  </a:solidFill>
                  <a:cs typeface="Arial" pitchFamily="34" charset="0"/>
                </a:endParaRPr>
              </a:p>
            </p:txBody>
          </p:sp>
          <p:sp>
            <p:nvSpPr>
              <p:cNvPr id="1046" name="Freeform 11"/>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FFFFFF"/>
                  </a:solidFill>
                  <a:cs typeface="Arial" pitchFamily="34" charset="0"/>
                </a:endParaRPr>
              </a:p>
            </p:txBody>
          </p:sp>
          <p:sp>
            <p:nvSpPr>
              <p:cNvPr id="1047" name="Freeform 12"/>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19 h 66"/>
                  <a:gd name="T8" fmla="*/ 6 w 155"/>
                  <a:gd name="T9" fmla="*/ 55 h 66"/>
                  <a:gd name="T10" fmla="*/ 0 w 155"/>
                  <a:gd name="T11" fmla="*/ 76 h 66"/>
                  <a:gd name="T12" fmla="*/ 78 w 155"/>
                  <a:gd name="T13" fmla="*/ 186 h 66"/>
                  <a:gd name="T14" fmla="*/ 96 w 155"/>
                  <a:gd name="T15" fmla="*/ 131 h 66"/>
                  <a:gd name="T16" fmla="*/ 155 w 155"/>
                  <a:gd name="T17" fmla="*/ 207 h 66"/>
                  <a:gd name="T18" fmla="*/ 126 w 155"/>
                  <a:gd name="T19" fmla="*/ 76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FFFFFF"/>
                  </a:solidFill>
                  <a:cs typeface="Arial" pitchFamily="34" charset="0"/>
                </a:endParaRPr>
              </a:p>
            </p:txBody>
          </p:sp>
          <p:sp>
            <p:nvSpPr>
              <p:cNvPr id="1048" name="Freeform 13"/>
              <p:cNvSpPr>
                <a:spLocks/>
              </p:cNvSpPr>
              <p:nvPr userDrawn="1"/>
            </p:nvSpPr>
            <p:spPr bwMode="ltGray">
              <a:xfrm>
                <a:off x="2486" y="3859"/>
                <a:ext cx="42" cy="81"/>
              </a:xfrm>
              <a:custGeom>
                <a:avLst/>
                <a:gdLst>
                  <a:gd name="T0" fmla="*/ 6 w 42"/>
                  <a:gd name="T1" fmla="*/ 118 h 72"/>
                  <a:gd name="T2" fmla="*/ 0 w 42"/>
                  <a:gd name="T3" fmla="*/ 60 h 72"/>
                  <a:gd name="T4" fmla="*/ 12 w 42"/>
                  <a:gd name="T5" fmla="*/ 20 h 72"/>
                  <a:gd name="T6" fmla="*/ 0 w 42"/>
                  <a:gd name="T7" fmla="*/ 20 h 72"/>
                  <a:gd name="T8" fmla="*/ 12 w 42"/>
                  <a:gd name="T9" fmla="*/ 20 h 72"/>
                  <a:gd name="T10" fmla="*/ 24 w 42"/>
                  <a:gd name="T11" fmla="*/ 20 h 72"/>
                  <a:gd name="T12" fmla="*/ 36 w 42"/>
                  <a:gd name="T13" fmla="*/ 20 h 72"/>
                  <a:gd name="T14" fmla="*/ 42 w 42"/>
                  <a:gd name="T15" fmla="*/ 0 h 72"/>
                  <a:gd name="T16" fmla="*/ 30 w 42"/>
                  <a:gd name="T17" fmla="*/ 60 h 72"/>
                  <a:gd name="T18" fmla="*/ 42 w 42"/>
                  <a:gd name="T19" fmla="*/ 159 h 72"/>
                  <a:gd name="T20" fmla="*/ 12 w 42"/>
                  <a:gd name="T21" fmla="*/ 232 h 72"/>
                  <a:gd name="T22" fmla="*/ 6 w 42"/>
                  <a:gd name="T23" fmla="*/ 118 h 72"/>
                  <a:gd name="T24" fmla="*/ 6 w 42"/>
                  <a:gd name="T25" fmla="*/ 118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FFFFFF"/>
                  </a:solidFill>
                  <a:cs typeface="Arial" pitchFamily="34" charset="0"/>
                </a:endParaRPr>
              </a:p>
            </p:txBody>
          </p:sp>
        </p:grpSp>
        <p:sp>
          <p:nvSpPr>
            <p:cNvPr id="8206"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grpSp>
      <p:grpSp>
        <p:nvGrpSpPr>
          <p:cNvPr id="1029" name="Group 15"/>
          <p:cNvGrpSpPr>
            <a:grpSpLocks/>
          </p:cNvGrpSpPr>
          <p:nvPr/>
        </p:nvGrpSpPr>
        <p:grpSpPr bwMode="auto">
          <a:xfrm>
            <a:off x="836085" y="6021388"/>
            <a:ext cx="7579783" cy="849312"/>
            <a:chOff x="395" y="3793"/>
            <a:chExt cx="3581" cy="535"/>
          </a:xfrm>
        </p:grpSpPr>
        <p:sp>
          <p:nvSpPr>
            <p:cNvPr id="1035" name="Freeform 16"/>
            <p:cNvSpPr>
              <a:spLocks/>
            </p:cNvSpPr>
            <p:nvPr/>
          </p:nvSpPr>
          <p:spPr bwMode="auto">
            <a:xfrm>
              <a:off x="1196" y="3793"/>
              <a:ext cx="365" cy="291"/>
            </a:xfrm>
            <a:custGeom>
              <a:avLst/>
              <a:gdLst>
                <a:gd name="T0" fmla="*/ 24 w 365"/>
                <a:gd name="T1" fmla="*/ 24 h 287"/>
                <a:gd name="T2" fmla="*/ 0 w 365"/>
                <a:gd name="T3" fmla="*/ 70 h 287"/>
                <a:gd name="T4" fmla="*/ 66 w 365"/>
                <a:gd name="T5" fmla="*/ 128 h 287"/>
                <a:gd name="T6" fmla="*/ 143 w 365"/>
                <a:gd name="T7" fmla="*/ 210 h 287"/>
                <a:gd name="T8" fmla="*/ 191 w 365"/>
                <a:gd name="T9" fmla="*/ 192 h 287"/>
                <a:gd name="T10" fmla="*/ 341 w 365"/>
                <a:gd name="T11" fmla="*/ 328 h 287"/>
                <a:gd name="T12" fmla="*/ 305 w 365"/>
                <a:gd name="T13" fmla="*/ 201 h 287"/>
                <a:gd name="T14" fmla="*/ 365 w 365"/>
                <a:gd name="T15" fmla="*/ 152 h 287"/>
                <a:gd name="T16" fmla="*/ 359 w 365"/>
                <a:gd name="T17" fmla="*/ 146 h 287"/>
                <a:gd name="T18" fmla="*/ 335 w 365"/>
                <a:gd name="T19" fmla="*/ 134 h 287"/>
                <a:gd name="T20" fmla="*/ 299 w 365"/>
                <a:gd name="T21" fmla="*/ 100 h 287"/>
                <a:gd name="T22" fmla="*/ 257 w 365"/>
                <a:gd name="T23" fmla="*/ 82 h 287"/>
                <a:gd name="T24" fmla="*/ 215 w 365"/>
                <a:gd name="T25" fmla="*/ 64 h 287"/>
                <a:gd name="T26" fmla="*/ 173 w 365"/>
                <a:gd name="T27" fmla="*/ 4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FFFFFF"/>
                </a:solidFill>
                <a:cs typeface="Arial" pitchFamily="34" charset="0"/>
              </a:endParaRPr>
            </a:p>
          </p:txBody>
        </p:sp>
        <p:sp>
          <p:nvSpPr>
            <p:cNvPr id="1036" name="Freeform 17"/>
            <p:cNvSpPr>
              <a:spLocks/>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FFFFFF"/>
                </a:solidFill>
                <a:cs typeface="Arial" pitchFamily="34" charset="0"/>
              </a:endParaRPr>
            </a:p>
          </p:txBody>
        </p:sp>
        <p:sp>
          <p:nvSpPr>
            <p:cNvPr id="1037" name="Freeform 18"/>
            <p:cNvSpPr>
              <a:spLocks/>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40 h 60"/>
                <a:gd name="T16" fmla="*/ 65 w 71"/>
                <a:gd name="T17" fmla="*/ 52 h 60"/>
                <a:gd name="T18" fmla="*/ 71 w 71"/>
                <a:gd name="T19" fmla="*/ 64 h 60"/>
                <a:gd name="T20" fmla="*/ 71 w 71"/>
                <a:gd name="T21" fmla="*/ 70 h 60"/>
                <a:gd name="T22" fmla="*/ 59 w 71"/>
                <a:gd name="T23" fmla="*/ 64 h 60"/>
                <a:gd name="T24" fmla="*/ 47 w 71"/>
                <a:gd name="T25" fmla="*/ 52 h 60"/>
                <a:gd name="T26" fmla="*/ 23 w 71"/>
                <a:gd name="T27" fmla="*/ 40 h 60"/>
                <a:gd name="T28" fmla="*/ 23 w 71"/>
                <a:gd name="T29" fmla="*/ 46 h 60"/>
                <a:gd name="T30" fmla="*/ 18 w 71"/>
                <a:gd name="T31" fmla="*/ 52 h 60"/>
                <a:gd name="T32" fmla="*/ 12 w 71"/>
                <a:gd name="T33" fmla="*/ 58 h 60"/>
                <a:gd name="T34" fmla="*/ 6 w 71"/>
                <a:gd name="T35" fmla="*/ 58 h 60"/>
                <a:gd name="T36" fmla="*/ 6 w 71"/>
                <a:gd name="T37" fmla="*/ 58 h 60"/>
                <a:gd name="T38" fmla="*/ 6 w 71"/>
                <a:gd name="T39" fmla="*/ 46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FFFFFF"/>
                </a:solidFill>
                <a:cs typeface="Arial" pitchFamily="34" charset="0"/>
              </a:endParaRPr>
            </a:p>
          </p:txBody>
        </p:sp>
        <p:sp>
          <p:nvSpPr>
            <p:cNvPr id="1038" name="Freeform 19"/>
            <p:cNvSpPr>
              <a:spLocks/>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64 h 162"/>
                <a:gd name="T10" fmla="*/ 96 w 161"/>
                <a:gd name="T11" fmla="*/ 70 h 162"/>
                <a:gd name="T12" fmla="*/ 102 w 161"/>
                <a:gd name="T13" fmla="*/ 82 h 162"/>
                <a:gd name="T14" fmla="*/ 108 w 161"/>
                <a:gd name="T15" fmla="*/ 94 h 162"/>
                <a:gd name="T16" fmla="*/ 120 w 161"/>
                <a:gd name="T17" fmla="*/ 106 h 162"/>
                <a:gd name="T18" fmla="*/ 143 w 161"/>
                <a:gd name="T19" fmla="*/ 126 h 162"/>
                <a:gd name="T20" fmla="*/ 155 w 161"/>
                <a:gd name="T21" fmla="*/ 158 h 162"/>
                <a:gd name="T22" fmla="*/ 161 w 161"/>
                <a:gd name="T23" fmla="*/ 176 h 162"/>
                <a:gd name="T24" fmla="*/ 161 w 161"/>
                <a:gd name="T25" fmla="*/ 182 h 162"/>
                <a:gd name="T26" fmla="*/ 96 w 161"/>
                <a:gd name="T27" fmla="*/ 112 h 162"/>
                <a:gd name="T28" fmla="*/ 30 w 161"/>
                <a:gd name="T29" fmla="*/ 64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FFFFFF"/>
                </a:solidFill>
                <a:cs typeface="Arial" pitchFamily="34" charset="0"/>
              </a:endParaRPr>
            </a:p>
          </p:txBody>
        </p:sp>
        <p:sp>
          <p:nvSpPr>
            <p:cNvPr id="1039" name="Freeform 20"/>
            <p:cNvSpPr>
              <a:spLocks/>
            </p:cNvSpPr>
            <p:nvPr/>
          </p:nvSpPr>
          <p:spPr bwMode="auto">
            <a:xfrm>
              <a:off x="706" y="3854"/>
              <a:ext cx="59" cy="61"/>
            </a:xfrm>
            <a:custGeom>
              <a:avLst/>
              <a:gdLst>
                <a:gd name="T0" fmla="*/ 59 w 59"/>
                <a:gd name="T1" fmla="*/ 6 h 60"/>
                <a:gd name="T2" fmla="*/ 41 w 59"/>
                <a:gd name="T3" fmla="*/ 40 h 60"/>
                <a:gd name="T4" fmla="*/ 41 w 59"/>
                <a:gd name="T5" fmla="*/ 46 h 60"/>
                <a:gd name="T6" fmla="*/ 47 w 59"/>
                <a:gd name="T7" fmla="*/ 52 h 60"/>
                <a:gd name="T8" fmla="*/ 53 w 59"/>
                <a:gd name="T9" fmla="*/ 64 h 60"/>
                <a:gd name="T10" fmla="*/ 53 w 59"/>
                <a:gd name="T11" fmla="*/ 70 h 60"/>
                <a:gd name="T12" fmla="*/ 47 w 59"/>
                <a:gd name="T13" fmla="*/ 64 h 60"/>
                <a:gd name="T14" fmla="*/ 35 w 59"/>
                <a:gd name="T15" fmla="*/ 58 h 60"/>
                <a:gd name="T16" fmla="*/ 23 w 59"/>
                <a:gd name="T17" fmla="*/ 46 h 60"/>
                <a:gd name="T18" fmla="*/ 17 w 59"/>
                <a:gd name="T19" fmla="*/ 40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FFFFFF"/>
                </a:solidFill>
                <a:cs typeface="Arial" pitchFamily="34" charset="0"/>
              </a:endParaRPr>
            </a:p>
          </p:txBody>
        </p:sp>
        <p:sp>
          <p:nvSpPr>
            <p:cNvPr id="1040" name="Freeform 21"/>
            <p:cNvSpPr>
              <a:spLocks/>
            </p:cNvSpPr>
            <p:nvPr/>
          </p:nvSpPr>
          <p:spPr bwMode="auto">
            <a:xfrm>
              <a:off x="395" y="3811"/>
              <a:ext cx="245" cy="207"/>
            </a:xfrm>
            <a:custGeom>
              <a:avLst/>
              <a:gdLst>
                <a:gd name="T0" fmla="*/ 233 w 245"/>
                <a:gd name="T1" fmla="*/ 46 h 204"/>
                <a:gd name="T2" fmla="*/ 245 w 245"/>
                <a:gd name="T3" fmla="*/ 52 h 204"/>
                <a:gd name="T4" fmla="*/ 209 w 245"/>
                <a:gd name="T5" fmla="*/ 94 h 204"/>
                <a:gd name="T6" fmla="*/ 143 w 245"/>
                <a:gd name="T7" fmla="*/ 152 h 204"/>
                <a:gd name="T8" fmla="*/ 167 w 245"/>
                <a:gd name="T9" fmla="*/ 179 h 204"/>
                <a:gd name="T10" fmla="*/ 179 w 245"/>
                <a:gd name="T11" fmla="*/ 234 h 204"/>
                <a:gd name="T12" fmla="*/ 77 w 245"/>
                <a:gd name="T13" fmla="*/ 152 h 204"/>
                <a:gd name="T14" fmla="*/ 47 w 245"/>
                <a:gd name="T15" fmla="*/ 94 h 204"/>
                <a:gd name="T16" fmla="*/ 89 w 245"/>
                <a:gd name="T17" fmla="*/ 76 h 204"/>
                <a:gd name="T18" fmla="*/ 59 w 245"/>
                <a:gd name="T19" fmla="*/ 4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46 h 204"/>
                <a:gd name="T50" fmla="*/ 233 w 245"/>
                <a:gd name="T51" fmla="*/ 46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FFFFFF"/>
                </a:solidFill>
                <a:cs typeface="Arial" pitchFamily="34" charset="0"/>
              </a:endParaRPr>
            </a:p>
          </p:txBody>
        </p:sp>
      </p:grpSp>
      <p:sp>
        <p:nvSpPr>
          <p:cNvPr id="8214"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216"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latin typeface="Arial" charset="0"/>
                <a:cs typeface="+mn-cs"/>
              </a:defRPr>
            </a:lvl1pPr>
          </a:lstStyle>
          <a:p>
            <a:pPr fontAlgn="base">
              <a:spcBef>
                <a:spcPct val="0"/>
              </a:spcBef>
              <a:spcAft>
                <a:spcPct val="0"/>
              </a:spcAft>
              <a:defRPr/>
            </a:pPr>
            <a:endParaRPr lang="en-US">
              <a:solidFill>
                <a:srgbClr val="FFFFFF"/>
              </a:solidFill>
            </a:endParaRPr>
          </a:p>
        </p:txBody>
      </p:sp>
      <p:sp>
        <p:nvSpPr>
          <p:cNvPr id="8217"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latin typeface="Arial" charset="0"/>
                <a:cs typeface="+mn-cs"/>
              </a:defRPr>
            </a:lvl1pPr>
          </a:lstStyle>
          <a:p>
            <a:pPr fontAlgn="base">
              <a:spcBef>
                <a:spcPct val="0"/>
              </a:spcBef>
              <a:spcAft>
                <a:spcPct val="0"/>
              </a:spcAft>
              <a:defRPr/>
            </a:pPr>
            <a:endParaRPr lang="en-US">
              <a:solidFill>
                <a:srgbClr val="FFFFFF"/>
              </a:solidFill>
            </a:endParaRPr>
          </a:p>
        </p:txBody>
      </p:sp>
      <p:sp>
        <p:nvSpPr>
          <p:cNvPr id="8218"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latin typeface="Arial" charset="0"/>
                <a:cs typeface="+mn-cs"/>
              </a:defRPr>
            </a:lvl1pPr>
          </a:lstStyle>
          <a:p>
            <a:pPr fontAlgn="base">
              <a:spcBef>
                <a:spcPct val="0"/>
              </a:spcBef>
              <a:spcAft>
                <a:spcPct val="0"/>
              </a:spcAft>
              <a:defRPr/>
            </a:pPr>
            <a:fld id="{91C85BAF-DA37-47FF-AB86-215A55D9B2EA}" type="slidenum">
              <a:rPr lang="en-US">
                <a:solidFill>
                  <a:srgbClr val="FFFFFF"/>
                </a:solidFill>
              </a:rPr>
              <a:pPr fontAlgn="base">
                <a:spcBef>
                  <a:spcPct val="0"/>
                </a:spcBef>
                <a:spcAft>
                  <a:spcPct val="0"/>
                </a:spcAft>
                <a:defRPr/>
              </a:pPr>
              <a:t>‹#›</a:t>
            </a:fld>
            <a:endParaRPr lang="en-US">
              <a:solidFill>
                <a:srgbClr val="FFFFFF"/>
              </a:solidFill>
            </a:endParaRPr>
          </a:p>
        </p:txBody>
      </p:sp>
    </p:spTree>
    <p:extLst>
      <p:ext uri="{BB962C8B-B14F-4D97-AF65-F5344CB8AC3E}">
        <p14:creationId xmlns:p14="http://schemas.microsoft.com/office/powerpoint/2010/main" val="366427217"/>
      </p:ext>
    </p:extLst>
  </p:cSld>
  <p:clrMap bg1="dk2" tx1="lt1" bg2="dk1" tx2="lt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0" hangingPunct="0">
              <a:defRPr sz="1200">
                <a:solidFill>
                  <a:schemeClr val="tx1">
                    <a:tint val="75000"/>
                  </a:schemeClr>
                </a:solidFill>
                <a:latin typeface="Arial" charset="0"/>
                <a:cs typeface="+mn-cs"/>
              </a:defRPr>
            </a:lvl1pPr>
          </a:lstStyle>
          <a:p>
            <a:pPr fontAlgn="base">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0" hangingPunct="0">
              <a:defRPr sz="1200">
                <a:solidFill>
                  <a:schemeClr val="tx1">
                    <a:tint val="75000"/>
                  </a:schemeClr>
                </a:solidFill>
                <a:latin typeface="Arial" charset="0"/>
                <a:cs typeface="+mn-cs"/>
              </a:defRPr>
            </a:lvl1pPr>
          </a:lstStyle>
          <a:p>
            <a:pPr fontAlgn="base">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eaLnBrk="0" hangingPunct="0">
              <a:defRPr sz="1200">
                <a:solidFill>
                  <a:schemeClr val="tx1">
                    <a:tint val="75000"/>
                  </a:schemeClr>
                </a:solidFill>
                <a:latin typeface="Arial" charset="0"/>
                <a:cs typeface="+mn-cs"/>
              </a:defRPr>
            </a:lvl1pPr>
          </a:lstStyle>
          <a:p>
            <a:pPr fontAlgn="base">
              <a:spcBef>
                <a:spcPct val="0"/>
              </a:spcBef>
              <a:spcAft>
                <a:spcPct val="0"/>
              </a:spcAft>
              <a:defRPr/>
            </a:pPr>
            <a:fld id="{F5B74548-2340-42F4-A161-A681B5E8768D}" type="slidenum">
              <a:rPr lang="en-US">
                <a:solidFill>
                  <a:prstClr val="black">
                    <a:tint val="75000"/>
                  </a:prstClr>
                </a:solidFill>
              </a:rPr>
              <a:pPr fontAlgn="base">
                <a:spcBef>
                  <a:spcPct val="0"/>
                </a:spcBef>
                <a:spcAft>
                  <a:spcPct val="0"/>
                </a:spcAft>
                <a:defRPr/>
              </a:pPr>
              <a:t>‹#›</a:t>
            </a:fld>
            <a:endParaRPr lang="en-US">
              <a:solidFill>
                <a:prstClr val="black">
                  <a:tint val="75000"/>
                </a:prstClr>
              </a:solidFill>
            </a:endParaRPr>
          </a:p>
        </p:txBody>
      </p:sp>
    </p:spTree>
    <p:extLst>
      <p:ext uri="{BB962C8B-B14F-4D97-AF65-F5344CB8AC3E}">
        <p14:creationId xmlns:p14="http://schemas.microsoft.com/office/powerpoint/2010/main" val="808871783"/>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0" hangingPunct="0">
              <a:defRPr sz="1200">
                <a:solidFill>
                  <a:schemeClr val="tx1">
                    <a:tint val="75000"/>
                  </a:schemeClr>
                </a:solidFill>
                <a:latin typeface="Arial" charset="0"/>
                <a:cs typeface="+mn-cs"/>
              </a:defRPr>
            </a:lvl1pPr>
          </a:lstStyle>
          <a:p>
            <a:pPr fontAlgn="base">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0" hangingPunct="0">
              <a:defRPr sz="1200">
                <a:solidFill>
                  <a:schemeClr val="tx1">
                    <a:tint val="75000"/>
                  </a:schemeClr>
                </a:solidFill>
                <a:latin typeface="Arial" charset="0"/>
                <a:cs typeface="+mn-cs"/>
              </a:defRPr>
            </a:lvl1pPr>
          </a:lstStyle>
          <a:p>
            <a:pPr fontAlgn="base">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eaLnBrk="0" hangingPunct="0">
              <a:defRPr sz="1200">
                <a:solidFill>
                  <a:schemeClr val="tx1">
                    <a:tint val="75000"/>
                  </a:schemeClr>
                </a:solidFill>
                <a:latin typeface="Arial" charset="0"/>
                <a:cs typeface="+mn-cs"/>
              </a:defRPr>
            </a:lvl1pPr>
          </a:lstStyle>
          <a:p>
            <a:pPr fontAlgn="base">
              <a:spcBef>
                <a:spcPct val="0"/>
              </a:spcBef>
              <a:spcAft>
                <a:spcPct val="0"/>
              </a:spcAft>
              <a:defRPr/>
            </a:pPr>
            <a:fld id="{F5B74548-2340-42F4-A161-A681B5E8768D}" type="slidenum">
              <a:rPr lang="en-US">
                <a:solidFill>
                  <a:prstClr val="black">
                    <a:tint val="75000"/>
                  </a:prstClr>
                </a:solidFill>
              </a:rPr>
              <a:pPr fontAlgn="base">
                <a:spcBef>
                  <a:spcPct val="0"/>
                </a:spcBef>
                <a:spcAft>
                  <a:spcPct val="0"/>
                </a:spcAft>
                <a:defRPr/>
              </a:pPr>
              <a:t>‹#›</a:t>
            </a:fld>
            <a:endParaRPr lang="en-US">
              <a:solidFill>
                <a:prstClr val="black">
                  <a:tint val="75000"/>
                </a:prstClr>
              </a:solidFill>
            </a:endParaRPr>
          </a:p>
        </p:txBody>
      </p:sp>
    </p:spTree>
    <p:extLst>
      <p:ext uri="{BB962C8B-B14F-4D97-AF65-F5344CB8AC3E}">
        <p14:creationId xmlns:p14="http://schemas.microsoft.com/office/powerpoint/2010/main" val="526178488"/>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0" hangingPunct="0">
              <a:defRPr sz="1200">
                <a:solidFill>
                  <a:schemeClr val="tx1">
                    <a:tint val="75000"/>
                  </a:schemeClr>
                </a:solidFill>
                <a:latin typeface="Arial" charset="0"/>
                <a:cs typeface="+mn-cs"/>
              </a:defRPr>
            </a:lvl1pPr>
          </a:lstStyle>
          <a:p>
            <a:pPr fontAlgn="base">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0" hangingPunct="0">
              <a:defRPr sz="1200">
                <a:solidFill>
                  <a:schemeClr val="tx1">
                    <a:tint val="75000"/>
                  </a:schemeClr>
                </a:solidFill>
                <a:latin typeface="Arial" charset="0"/>
                <a:cs typeface="+mn-cs"/>
              </a:defRPr>
            </a:lvl1pPr>
          </a:lstStyle>
          <a:p>
            <a:pPr fontAlgn="base">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eaLnBrk="0" hangingPunct="0">
              <a:defRPr sz="1200">
                <a:solidFill>
                  <a:schemeClr val="tx1">
                    <a:tint val="75000"/>
                  </a:schemeClr>
                </a:solidFill>
                <a:latin typeface="Arial" charset="0"/>
                <a:cs typeface="+mn-cs"/>
              </a:defRPr>
            </a:lvl1pPr>
          </a:lstStyle>
          <a:p>
            <a:pPr fontAlgn="base">
              <a:spcBef>
                <a:spcPct val="0"/>
              </a:spcBef>
              <a:spcAft>
                <a:spcPct val="0"/>
              </a:spcAft>
              <a:defRPr/>
            </a:pPr>
            <a:fld id="{F5B74548-2340-42F4-A161-A681B5E8768D}" type="slidenum">
              <a:rPr lang="en-US">
                <a:solidFill>
                  <a:prstClr val="black">
                    <a:tint val="75000"/>
                  </a:prstClr>
                </a:solidFill>
              </a:rPr>
              <a:pPr fontAlgn="base">
                <a:spcBef>
                  <a:spcPct val="0"/>
                </a:spcBef>
                <a:spcAft>
                  <a:spcPct val="0"/>
                </a:spcAft>
                <a:defRPr/>
              </a:pPr>
              <a:t>‹#›</a:t>
            </a:fld>
            <a:endParaRPr lang="en-US">
              <a:solidFill>
                <a:prstClr val="black">
                  <a:tint val="75000"/>
                </a:prstClr>
              </a:solidFill>
            </a:endParaRPr>
          </a:p>
        </p:txBody>
      </p:sp>
    </p:spTree>
    <p:extLst>
      <p:ext uri="{BB962C8B-B14F-4D97-AF65-F5344CB8AC3E}">
        <p14:creationId xmlns:p14="http://schemas.microsoft.com/office/powerpoint/2010/main" val="1940472941"/>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43"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686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fontAlgn="base">
              <a:spcBef>
                <a:spcPct val="0"/>
              </a:spcBef>
              <a:spcAft>
                <a:spcPct val="0"/>
              </a:spcAft>
              <a:defRPr/>
            </a:pPr>
            <a:endParaRPr lang="en-US">
              <a:solidFill>
                <a:srgbClr val="000000"/>
              </a:solidFill>
            </a:endParaRPr>
          </a:p>
        </p:txBody>
      </p:sp>
      <p:sp>
        <p:nvSpPr>
          <p:cNvPr id="3686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defRPr/>
            </a:pPr>
            <a:endParaRPr lang="en-US">
              <a:solidFill>
                <a:srgbClr val="000000"/>
              </a:solidFill>
            </a:endParaRPr>
          </a:p>
        </p:txBody>
      </p:sp>
      <p:sp>
        <p:nvSpPr>
          <p:cNvPr id="3687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ED7E4590-A12D-402E-877B-BB50C9F8FC38}"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321203662"/>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1049" name="Freeform 3"/>
            <p:cNvSpPr>
              <a:spLocks/>
            </p:cNvSpPr>
            <p:nvPr/>
          </p:nvSpPr>
          <p:spPr bwMode="hidden">
            <a:xfrm>
              <a:off x="0" y="3072"/>
              <a:ext cx="5760" cy="1248"/>
            </a:xfrm>
            <a:custGeom>
              <a:avLst/>
              <a:gdLst>
                <a:gd name="T0" fmla="*/ 3831 w 6027"/>
                <a:gd name="T1" fmla="*/ 5 h 2296"/>
                <a:gd name="T2" fmla="*/ 0 w 6027"/>
                <a:gd name="T3" fmla="*/ 5 h 2296"/>
                <a:gd name="T4" fmla="*/ 0 w 6027"/>
                <a:gd name="T5" fmla="*/ 0 h 2296"/>
                <a:gd name="T6" fmla="*/ 3831 w 6027"/>
                <a:gd name="T7" fmla="*/ 0 h 2296"/>
                <a:gd name="T8" fmla="*/ 3831 w 6027"/>
                <a:gd name="T9" fmla="*/ 5 h 2296"/>
                <a:gd name="T10" fmla="*/ 3831 w 6027"/>
                <a:gd name="T11" fmla="*/ 5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FFFFFF"/>
                </a:solidFill>
                <a:cs typeface="Arial" pitchFamily="34" charset="0"/>
              </a:endParaRPr>
            </a:p>
          </p:txBody>
        </p:sp>
        <p:sp>
          <p:nvSpPr>
            <p:cNvPr id="2"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grpSp>
      <p:sp>
        <p:nvSpPr>
          <p:cNvPr id="1027" name="Freeform 5"/>
          <p:cNvSpPr>
            <a:spLocks/>
          </p:cNvSpPr>
          <p:nvPr/>
        </p:nvSpPr>
        <p:spPr bwMode="hidden">
          <a:xfrm>
            <a:off x="8331200" y="6262688"/>
            <a:ext cx="3860800" cy="609600"/>
          </a:xfrm>
          <a:custGeom>
            <a:avLst/>
            <a:gdLst>
              <a:gd name="T0" fmla="*/ 2147483647 w 5748"/>
              <a:gd name="T1" fmla="*/ 2147483647 h 246"/>
              <a:gd name="T2" fmla="*/ 0 w 5748"/>
              <a:gd name="T3" fmla="*/ 2147483647 h 246"/>
              <a:gd name="T4" fmla="*/ 0 w 5748"/>
              <a:gd name="T5" fmla="*/ 0 h 246"/>
              <a:gd name="T6" fmla="*/ 2147483647 w 5748"/>
              <a:gd name="T7" fmla="*/ 0 h 246"/>
              <a:gd name="T8" fmla="*/ 2147483647 w 5748"/>
              <a:gd name="T9" fmla="*/ 2147483647 h 246"/>
              <a:gd name="T10" fmla="*/ 2147483647 w 5748"/>
              <a:gd name="T11" fmla="*/ 2147483647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FFFFFF"/>
              </a:solidFill>
              <a:cs typeface="Arial"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3"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grpSp>
          <p:nvGrpSpPr>
            <p:cNvPr id="1042" name="Group 8"/>
            <p:cNvGrpSpPr>
              <a:grpSpLocks/>
            </p:cNvGrpSpPr>
            <p:nvPr userDrawn="1"/>
          </p:nvGrpSpPr>
          <p:grpSpPr bwMode="auto">
            <a:xfrm>
              <a:off x="2486" y="3792"/>
              <a:ext cx="2458" cy="540"/>
              <a:chOff x="2486" y="3792"/>
              <a:chExt cx="2458" cy="540"/>
            </a:xfrm>
          </p:grpSpPr>
          <p:sp>
            <p:nvSpPr>
              <p:cNvPr id="1044" name="Freeform 9"/>
              <p:cNvSpPr>
                <a:spLocks/>
              </p:cNvSpPr>
              <p:nvPr userDrawn="1"/>
            </p:nvSpPr>
            <p:spPr bwMode="ltGray">
              <a:xfrm>
                <a:off x="3948" y="3799"/>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FFFFFF"/>
                  </a:solidFill>
                  <a:cs typeface="Arial" pitchFamily="34" charset="0"/>
                </a:endParaRPr>
              </a:p>
            </p:txBody>
          </p:sp>
          <p:sp>
            <p:nvSpPr>
              <p:cNvPr id="1045" name="Freeform 10"/>
              <p:cNvSpPr>
                <a:spLocks/>
              </p:cNvSpPr>
              <p:nvPr userDrawn="1"/>
            </p:nvSpPr>
            <p:spPr bwMode="ltGray">
              <a:xfrm>
                <a:off x="2677" y="3792"/>
                <a:ext cx="186" cy="395"/>
              </a:xfrm>
              <a:custGeom>
                <a:avLst/>
                <a:gdLst>
                  <a:gd name="T0" fmla="*/ 36 w 186"/>
                  <a:gd name="T1" fmla="*/ 0 h 353"/>
                  <a:gd name="T2" fmla="*/ 54 w 186"/>
                  <a:gd name="T3" fmla="*/ 55 h 353"/>
                  <a:gd name="T4" fmla="*/ 24 w 186"/>
                  <a:gd name="T5" fmla="*/ 94 h 353"/>
                  <a:gd name="T6" fmla="*/ 18 w 186"/>
                  <a:gd name="T7" fmla="*/ 203 h 353"/>
                  <a:gd name="T8" fmla="*/ 42 w 186"/>
                  <a:gd name="T9" fmla="*/ 351 h 353"/>
                  <a:gd name="T10" fmla="*/ 48 w 186"/>
                  <a:gd name="T11" fmla="*/ 498 h 353"/>
                  <a:gd name="T12" fmla="*/ 0 w 186"/>
                  <a:gd name="T13" fmla="*/ 1088 h 353"/>
                  <a:gd name="T14" fmla="*/ 54 w 186"/>
                  <a:gd name="T15" fmla="*/ 720 h 353"/>
                  <a:gd name="T16" fmla="*/ 84 w 186"/>
                  <a:gd name="T17" fmla="*/ 664 h 353"/>
                  <a:gd name="T18" fmla="*/ 126 w 186"/>
                  <a:gd name="T19" fmla="*/ 389 h 353"/>
                  <a:gd name="T20" fmla="*/ 144 w 186"/>
                  <a:gd name="T21" fmla="*/ 368 h 353"/>
                  <a:gd name="T22" fmla="*/ 144 w 186"/>
                  <a:gd name="T23" fmla="*/ 278 h 353"/>
                  <a:gd name="T24" fmla="*/ 186 w 186"/>
                  <a:gd name="T25" fmla="*/ 203 h 353"/>
                  <a:gd name="T26" fmla="*/ 162 w 186"/>
                  <a:gd name="T27" fmla="*/ 184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FFFFFF"/>
                  </a:solidFill>
                  <a:cs typeface="Arial" pitchFamily="34" charset="0"/>
                </a:endParaRPr>
              </a:p>
            </p:txBody>
          </p:sp>
          <p:sp>
            <p:nvSpPr>
              <p:cNvPr id="1046" name="Freeform 11"/>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FFFFFF"/>
                  </a:solidFill>
                  <a:cs typeface="Arial" pitchFamily="34" charset="0"/>
                </a:endParaRPr>
              </a:p>
            </p:txBody>
          </p:sp>
          <p:sp>
            <p:nvSpPr>
              <p:cNvPr id="1047" name="Freeform 12"/>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19 h 66"/>
                  <a:gd name="T8" fmla="*/ 6 w 155"/>
                  <a:gd name="T9" fmla="*/ 55 h 66"/>
                  <a:gd name="T10" fmla="*/ 0 w 155"/>
                  <a:gd name="T11" fmla="*/ 76 h 66"/>
                  <a:gd name="T12" fmla="*/ 78 w 155"/>
                  <a:gd name="T13" fmla="*/ 186 h 66"/>
                  <a:gd name="T14" fmla="*/ 96 w 155"/>
                  <a:gd name="T15" fmla="*/ 131 h 66"/>
                  <a:gd name="T16" fmla="*/ 155 w 155"/>
                  <a:gd name="T17" fmla="*/ 207 h 66"/>
                  <a:gd name="T18" fmla="*/ 126 w 155"/>
                  <a:gd name="T19" fmla="*/ 76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FFFFFF"/>
                  </a:solidFill>
                  <a:cs typeface="Arial" pitchFamily="34" charset="0"/>
                </a:endParaRPr>
              </a:p>
            </p:txBody>
          </p:sp>
          <p:sp>
            <p:nvSpPr>
              <p:cNvPr id="1048" name="Freeform 13"/>
              <p:cNvSpPr>
                <a:spLocks/>
              </p:cNvSpPr>
              <p:nvPr userDrawn="1"/>
            </p:nvSpPr>
            <p:spPr bwMode="ltGray">
              <a:xfrm>
                <a:off x="2486" y="3859"/>
                <a:ext cx="42" cy="81"/>
              </a:xfrm>
              <a:custGeom>
                <a:avLst/>
                <a:gdLst>
                  <a:gd name="T0" fmla="*/ 6 w 42"/>
                  <a:gd name="T1" fmla="*/ 118 h 72"/>
                  <a:gd name="T2" fmla="*/ 0 w 42"/>
                  <a:gd name="T3" fmla="*/ 60 h 72"/>
                  <a:gd name="T4" fmla="*/ 12 w 42"/>
                  <a:gd name="T5" fmla="*/ 20 h 72"/>
                  <a:gd name="T6" fmla="*/ 0 w 42"/>
                  <a:gd name="T7" fmla="*/ 20 h 72"/>
                  <a:gd name="T8" fmla="*/ 12 w 42"/>
                  <a:gd name="T9" fmla="*/ 20 h 72"/>
                  <a:gd name="T10" fmla="*/ 24 w 42"/>
                  <a:gd name="T11" fmla="*/ 20 h 72"/>
                  <a:gd name="T12" fmla="*/ 36 w 42"/>
                  <a:gd name="T13" fmla="*/ 20 h 72"/>
                  <a:gd name="T14" fmla="*/ 42 w 42"/>
                  <a:gd name="T15" fmla="*/ 0 h 72"/>
                  <a:gd name="T16" fmla="*/ 30 w 42"/>
                  <a:gd name="T17" fmla="*/ 60 h 72"/>
                  <a:gd name="T18" fmla="*/ 42 w 42"/>
                  <a:gd name="T19" fmla="*/ 159 h 72"/>
                  <a:gd name="T20" fmla="*/ 12 w 42"/>
                  <a:gd name="T21" fmla="*/ 232 h 72"/>
                  <a:gd name="T22" fmla="*/ 6 w 42"/>
                  <a:gd name="T23" fmla="*/ 118 h 72"/>
                  <a:gd name="T24" fmla="*/ 6 w 42"/>
                  <a:gd name="T25" fmla="*/ 118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FFFFFF"/>
                  </a:solidFill>
                  <a:cs typeface="Arial" pitchFamily="34" charset="0"/>
                </a:endParaRPr>
              </a:p>
            </p:txBody>
          </p:sp>
        </p:grpSp>
        <p:sp>
          <p:nvSpPr>
            <p:cNvPr id="8206"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grpSp>
      <p:grpSp>
        <p:nvGrpSpPr>
          <p:cNvPr id="1029" name="Group 15"/>
          <p:cNvGrpSpPr>
            <a:grpSpLocks/>
          </p:cNvGrpSpPr>
          <p:nvPr/>
        </p:nvGrpSpPr>
        <p:grpSpPr bwMode="auto">
          <a:xfrm>
            <a:off x="836085" y="6021388"/>
            <a:ext cx="7579783" cy="849312"/>
            <a:chOff x="395" y="3793"/>
            <a:chExt cx="3581" cy="535"/>
          </a:xfrm>
        </p:grpSpPr>
        <p:sp>
          <p:nvSpPr>
            <p:cNvPr id="1035" name="Freeform 16"/>
            <p:cNvSpPr>
              <a:spLocks/>
            </p:cNvSpPr>
            <p:nvPr/>
          </p:nvSpPr>
          <p:spPr bwMode="auto">
            <a:xfrm>
              <a:off x="1196" y="3793"/>
              <a:ext cx="365" cy="291"/>
            </a:xfrm>
            <a:custGeom>
              <a:avLst/>
              <a:gdLst>
                <a:gd name="T0" fmla="*/ 24 w 365"/>
                <a:gd name="T1" fmla="*/ 24 h 287"/>
                <a:gd name="T2" fmla="*/ 0 w 365"/>
                <a:gd name="T3" fmla="*/ 70 h 287"/>
                <a:gd name="T4" fmla="*/ 66 w 365"/>
                <a:gd name="T5" fmla="*/ 128 h 287"/>
                <a:gd name="T6" fmla="*/ 143 w 365"/>
                <a:gd name="T7" fmla="*/ 210 h 287"/>
                <a:gd name="T8" fmla="*/ 191 w 365"/>
                <a:gd name="T9" fmla="*/ 192 h 287"/>
                <a:gd name="T10" fmla="*/ 341 w 365"/>
                <a:gd name="T11" fmla="*/ 328 h 287"/>
                <a:gd name="T12" fmla="*/ 305 w 365"/>
                <a:gd name="T13" fmla="*/ 201 h 287"/>
                <a:gd name="T14" fmla="*/ 365 w 365"/>
                <a:gd name="T15" fmla="*/ 152 h 287"/>
                <a:gd name="T16" fmla="*/ 359 w 365"/>
                <a:gd name="T17" fmla="*/ 146 h 287"/>
                <a:gd name="T18" fmla="*/ 335 w 365"/>
                <a:gd name="T19" fmla="*/ 134 h 287"/>
                <a:gd name="T20" fmla="*/ 299 w 365"/>
                <a:gd name="T21" fmla="*/ 100 h 287"/>
                <a:gd name="T22" fmla="*/ 257 w 365"/>
                <a:gd name="T23" fmla="*/ 82 h 287"/>
                <a:gd name="T24" fmla="*/ 215 w 365"/>
                <a:gd name="T25" fmla="*/ 64 h 287"/>
                <a:gd name="T26" fmla="*/ 173 w 365"/>
                <a:gd name="T27" fmla="*/ 4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FFFFFF"/>
                </a:solidFill>
                <a:cs typeface="Arial" pitchFamily="34" charset="0"/>
              </a:endParaRPr>
            </a:p>
          </p:txBody>
        </p:sp>
        <p:sp>
          <p:nvSpPr>
            <p:cNvPr id="1036" name="Freeform 17"/>
            <p:cNvSpPr>
              <a:spLocks/>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FFFFFF"/>
                </a:solidFill>
                <a:cs typeface="Arial" pitchFamily="34" charset="0"/>
              </a:endParaRPr>
            </a:p>
          </p:txBody>
        </p:sp>
        <p:sp>
          <p:nvSpPr>
            <p:cNvPr id="1037" name="Freeform 18"/>
            <p:cNvSpPr>
              <a:spLocks/>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40 h 60"/>
                <a:gd name="T16" fmla="*/ 65 w 71"/>
                <a:gd name="T17" fmla="*/ 52 h 60"/>
                <a:gd name="T18" fmla="*/ 71 w 71"/>
                <a:gd name="T19" fmla="*/ 64 h 60"/>
                <a:gd name="T20" fmla="*/ 71 w 71"/>
                <a:gd name="T21" fmla="*/ 70 h 60"/>
                <a:gd name="T22" fmla="*/ 59 w 71"/>
                <a:gd name="T23" fmla="*/ 64 h 60"/>
                <a:gd name="T24" fmla="*/ 47 w 71"/>
                <a:gd name="T25" fmla="*/ 52 h 60"/>
                <a:gd name="T26" fmla="*/ 23 w 71"/>
                <a:gd name="T27" fmla="*/ 40 h 60"/>
                <a:gd name="T28" fmla="*/ 23 w 71"/>
                <a:gd name="T29" fmla="*/ 46 h 60"/>
                <a:gd name="T30" fmla="*/ 18 w 71"/>
                <a:gd name="T31" fmla="*/ 52 h 60"/>
                <a:gd name="T32" fmla="*/ 12 w 71"/>
                <a:gd name="T33" fmla="*/ 58 h 60"/>
                <a:gd name="T34" fmla="*/ 6 w 71"/>
                <a:gd name="T35" fmla="*/ 58 h 60"/>
                <a:gd name="T36" fmla="*/ 6 w 71"/>
                <a:gd name="T37" fmla="*/ 58 h 60"/>
                <a:gd name="T38" fmla="*/ 6 w 71"/>
                <a:gd name="T39" fmla="*/ 46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FFFFFF"/>
                </a:solidFill>
                <a:cs typeface="Arial" pitchFamily="34" charset="0"/>
              </a:endParaRPr>
            </a:p>
          </p:txBody>
        </p:sp>
        <p:sp>
          <p:nvSpPr>
            <p:cNvPr id="1038" name="Freeform 19"/>
            <p:cNvSpPr>
              <a:spLocks/>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64 h 162"/>
                <a:gd name="T10" fmla="*/ 96 w 161"/>
                <a:gd name="T11" fmla="*/ 70 h 162"/>
                <a:gd name="T12" fmla="*/ 102 w 161"/>
                <a:gd name="T13" fmla="*/ 82 h 162"/>
                <a:gd name="T14" fmla="*/ 108 w 161"/>
                <a:gd name="T15" fmla="*/ 94 h 162"/>
                <a:gd name="T16" fmla="*/ 120 w 161"/>
                <a:gd name="T17" fmla="*/ 106 h 162"/>
                <a:gd name="T18" fmla="*/ 143 w 161"/>
                <a:gd name="T19" fmla="*/ 126 h 162"/>
                <a:gd name="T20" fmla="*/ 155 w 161"/>
                <a:gd name="T21" fmla="*/ 158 h 162"/>
                <a:gd name="T22" fmla="*/ 161 w 161"/>
                <a:gd name="T23" fmla="*/ 176 h 162"/>
                <a:gd name="T24" fmla="*/ 161 w 161"/>
                <a:gd name="T25" fmla="*/ 182 h 162"/>
                <a:gd name="T26" fmla="*/ 96 w 161"/>
                <a:gd name="T27" fmla="*/ 112 h 162"/>
                <a:gd name="T28" fmla="*/ 30 w 161"/>
                <a:gd name="T29" fmla="*/ 64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FFFFFF"/>
                </a:solidFill>
                <a:cs typeface="Arial" pitchFamily="34" charset="0"/>
              </a:endParaRPr>
            </a:p>
          </p:txBody>
        </p:sp>
        <p:sp>
          <p:nvSpPr>
            <p:cNvPr id="1039" name="Freeform 20"/>
            <p:cNvSpPr>
              <a:spLocks/>
            </p:cNvSpPr>
            <p:nvPr/>
          </p:nvSpPr>
          <p:spPr bwMode="auto">
            <a:xfrm>
              <a:off x="706" y="3854"/>
              <a:ext cx="59" cy="61"/>
            </a:xfrm>
            <a:custGeom>
              <a:avLst/>
              <a:gdLst>
                <a:gd name="T0" fmla="*/ 59 w 59"/>
                <a:gd name="T1" fmla="*/ 6 h 60"/>
                <a:gd name="T2" fmla="*/ 41 w 59"/>
                <a:gd name="T3" fmla="*/ 40 h 60"/>
                <a:gd name="T4" fmla="*/ 41 w 59"/>
                <a:gd name="T5" fmla="*/ 46 h 60"/>
                <a:gd name="T6" fmla="*/ 47 w 59"/>
                <a:gd name="T7" fmla="*/ 52 h 60"/>
                <a:gd name="T8" fmla="*/ 53 w 59"/>
                <a:gd name="T9" fmla="*/ 64 h 60"/>
                <a:gd name="T10" fmla="*/ 53 w 59"/>
                <a:gd name="T11" fmla="*/ 70 h 60"/>
                <a:gd name="T12" fmla="*/ 47 w 59"/>
                <a:gd name="T13" fmla="*/ 64 h 60"/>
                <a:gd name="T14" fmla="*/ 35 w 59"/>
                <a:gd name="T15" fmla="*/ 58 h 60"/>
                <a:gd name="T16" fmla="*/ 23 w 59"/>
                <a:gd name="T17" fmla="*/ 46 h 60"/>
                <a:gd name="T18" fmla="*/ 17 w 59"/>
                <a:gd name="T19" fmla="*/ 40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FFFFFF"/>
                </a:solidFill>
                <a:cs typeface="Arial" pitchFamily="34" charset="0"/>
              </a:endParaRPr>
            </a:p>
          </p:txBody>
        </p:sp>
        <p:sp>
          <p:nvSpPr>
            <p:cNvPr id="1040" name="Freeform 21"/>
            <p:cNvSpPr>
              <a:spLocks/>
            </p:cNvSpPr>
            <p:nvPr/>
          </p:nvSpPr>
          <p:spPr bwMode="auto">
            <a:xfrm>
              <a:off x="395" y="3811"/>
              <a:ext cx="245" cy="207"/>
            </a:xfrm>
            <a:custGeom>
              <a:avLst/>
              <a:gdLst>
                <a:gd name="T0" fmla="*/ 233 w 245"/>
                <a:gd name="T1" fmla="*/ 46 h 204"/>
                <a:gd name="T2" fmla="*/ 245 w 245"/>
                <a:gd name="T3" fmla="*/ 52 h 204"/>
                <a:gd name="T4" fmla="*/ 209 w 245"/>
                <a:gd name="T5" fmla="*/ 94 h 204"/>
                <a:gd name="T6" fmla="*/ 143 w 245"/>
                <a:gd name="T7" fmla="*/ 152 h 204"/>
                <a:gd name="T8" fmla="*/ 167 w 245"/>
                <a:gd name="T9" fmla="*/ 179 h 204"/>
                <a:gd name="T10" fmla="*/ 179 w 245"/>
                <a:gd name="T11" fmla="*/ 234 h 204"/>
                <a:gd name="T12" fmla="*/ 77 w 245"/>
                <a:gd name="T13" fmla="*/ 152 h 204"/>
                <a:gd name="T14" fmla="*/ 47 w 245"/>
                <a:gd name="T15" fmla="*/ 94 h 204"/>
                <a:gd name="T16" fmla="*/ 89 w 245"/>
                <a:gd name="T17" fmla="*/ 76 h 204"/>
                <a:gd name="T18" fmla="*/ 59 w 245"/>
                <a:gd name="T19" fmla="*/ 4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46 h 204"/>
                <a:gd name="T50" fmla="*/ 233 w 245"/>
                <a:gd name="T51" fmla="*/ 46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a:solidFill>
                  <a:srgbClr val="FFFFFF"/>
                </a:solidFill>
                <a:cs typeface="Arial" pitchFamily="34" charset="0"/>
              </a:endParaRPr>
            </a:p>
          </p:txBody>
        </p:sp>
      </p:grpSp>
      <p:sp>
        <p:nvSpPr>
          <p:cNvPr id="8214"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216"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latin typeface="Arial" charset="0"/>
                <a:cs typeface="+mn-cs"/>
              </a:defRPr>
            </a:lvl1pPr>
          </a:lstStyle>
          <a:p>
            <a:pPr fontAlgn="base">
              <a:spcBef>
                <a:spcPct val="0"/>
              </a:spcBef>
              <a:spcAft>
                <a:spcPct val="0"/>
              </a:spcAft>
              <a:defRPr/>
            </a:pPr>
            <a:endParaRPr lang="en-US">
              <a:solidFill>
                <a:srgbClr val="FFFFFF"/>
              </a:solidFill>
            </a:endParaRPr>
          </a:p>
        </p:txBody>
      </p:sp>
      <p:sp>
        <p:nvSpPr>
          <p:cNvPr id="8217"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latin typeface="Arial" charset="0"/>
                <a:cs typeface="+mn-cs"/>
              </a:defRPr>
            </a:lvl1pPr>
          </a:lstStyle>
          <a:p>
            <a:pPr fontAlgn="base">
              <a:spcBef>
                <a:spcPct val="0"/>
              </a:spcBef>
              <a:spcAft>
                <a:spcPct val="0"/>
              </a:spcAft>
              <a:defRPr/>
            </a:pPr>
            <a:endParaRPr lang="en-US">
              <a:solidFill>
                <a:srgbClr val="FFFFFF"/>
              </a:solidFill>
            </a:endParaRPr>
          </a:p>
        </p:txBody>
      </p:sp>
      <p:sp>
        <p:nvSpPr>
          <p:cNvPr id="8218"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latin typeface="Arial" charset="0"/>
                <a:cs typeface="+mn-cs"/>
              </a:defRPr>
            </a:lvl1pPr>
          </a:lstStyle>
          <a:p>
            <a:pPr fontAlgn="base">
              <a:spcBef>
                <a:spcPct val="0"/>
              </a:spcBef>
              <a:spcAft>
                <a:spcPct val="0"/>
              </a:spcAft>
              <a:defRPr/>
            </a:pPr>
            <a:fld id="{91C85BAF-DA37-47FF-AB86-215A55D9B2EA}" type="slidenum">
              <a:rPr lang="en-US">
                <a:solidFill>
                  <a:srgbClr val="FFFFFF"/>
                </a:solidFill>
              </a:rPr>
              <a:pPr fontAlgn="base">
                <a:spcBef>
                  <a:spcPct val="0"/>
                </a:spcBef>
                <a:spcAft>
                  <a:spcPct val="0"/>
                </a:spcAft>
                <a:defRPr/>
              </a:pPr>
              <a:t>‹#›</a:t>
            </a:fld>
            <a:endParaRPr lang="en-US">
              <a:solidFill>
                <a:srgbClr val="FFFFFF"/>
              </a:solidFill>
            </a:endParaRPr>
          </a:p>
        </p:txBody>
      </p:sp>
    </p:spTree>
    <p:extLst>
      <p:ext uri="{BB962C8B-B14F-4D97-AF65-F5344CB8AC3E}">
        <p14:creationId xmlns:p14="http://schemas.microsoft.com/office/powerpoint/2010/main" val="1240703658"/>
      </p:ext>
    </p:extLst>
  </p:cSld>
  <p:clrMap bg1="dk2" tx1="lt1" bg2="dk1" tx2="lt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 id="2147483840"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1049" name="Freeform 3"/>
            <p:cNvSpPr>
              <a:spLocks/>
            </p:cNvSpPr>
            <p:nvPr/>
          </p:nvSpPr>
          <p:spPr bwMode="hidden">
            <a:xfrm>
              <a:off x="0" y="3072"/>
              <a:ext cx="5760" cy="1248"/>
            </a:xfrm>
            <a:custGeom>
              <a:avLst/>
              <a:gdLst>
                <a:gd name="T0" fmla="*/ 1413 w 6027"/>
                <a:gd name="T1" fmla="*/ 1 h 2296"/>
                <a:gd name="T2" fmla="*/ 0 w 6027"/>
                <a:gd name="T3" fmla="*/ 1 h 2296"/>
                <a:gd name="T4" fmla="*/ 0 w 6027"/>
                <a:gd name="T5" fmla="*/ 0 h 2296"/>
                <a:gd name="T6" fmla="*/ 1413 w 6027"/>
                <a:gd name="T7" fmla="*/ 0 h 2296"/>
                <a:gd name="T8" fmla="*/ 1413 w 6027"/>
                <a:gd name="T9" fmla="*/ 1 h 2296"/>
                <a:gd name="T10" fmla="*/ 1413 w 6027"/>
                <a:gd name="T11" fmla="*/ 1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cs typeface="Arial" panose="020B0604020202020204" pitchFamily="34" charset="0"/>
              </a:endParaRPr>
            </a:p>
          </p:txBody>
        </p:sp>
        <p:sp>
          <p:nvSpPr>
            <p:cNvPr id="2"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cs typeface="Arial" panose="020B0604020202020204" pitchFamily="34" charset="0"/>
              </a:endParaRPr>
            </a:p>
          </p:txBody>
        </p:sp>
      </p:grpSp>
      <p:sp>
        <p:nvSpPr>
          <p:cNvPr id="1027" name="Freeform 5"/>
          <p:cNvSpPr>
            <a:spLocks/>
          </p:cNvSpPr>
          <p:nvPr/>
        </p:nvSpPr>
        <p:spPr bwMode="hidden">
          <a:xfrm>
            <a:off x="8331200" y="6262688"/>
            <a:ext cx="3860800" cy="609600"/>
          </a:xfrm>
          <a:custGeom>
            <a:avLst/>
            <a:gdLst>
              <a:gd name="T0" fmla="*/ 2147483646 w 5748"/>
              <a:gd name="T1" fmla="*/ 2147483646 h 246"/>
              <a:gd name="T2" fmla="*/ 0 w 5748"/>
              <a:gd name="T3" fmla="*/ 2147483646 h 246"/>
              <a:gd name="T4" fmla="*/ 0 w 5748"/>
              <a:gd name="T5" fmla="*/ 0 h 246"/>
              <a:gd name="T6" fmla="*/ 2147483646 w 5748"/>
              <a:gd name="T7" fmla="*/ 0 h 246"/>
              <a:gd name="T8" fmla="*/ 2147483646 w 5748"/>
              <a:gd name="T9" fmla="*/ 2147483646 h 246"/>
              <a:gd name="T10" fmla="*/ 2147483646 w 5748"/>
              <a:gd name="T11" fmla="*/ 2147483646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cs typeface="Arial" panose="020B0604020202020204"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3"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cs typeface="Arial" panose="020B0604020202020204"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1044" name="Freeform 9"/>
              <p:cNvSpPr>
                <a:spLocks/>
              </p:cNvSpPr>
              <p:nvPr userDrawn="1"/>
            </p:nvSpPr>
            <p:spPr bwMode="ltGray">
              <a:xfrm>
                <a:off x="3948" y="3799"/>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cs typeface="Arial" panose="020B0604020202020204" pitchFamily="34" charset="0"/>
                </a:endParaRPr>
              </a:p>
            </p:txBody>
          </p:sp>
          <p:sp>
            <p:nvSpPr>
              <p:cNvPr id="1045" name="Freeform 10"/>
              <p:cNvSpPr>
                <a:spLocks/>
              </p:cNvSpPr>
              <p:nvPr userDrawn="1"/>
            </p:nvSpPr>
            <p:spPr bwMode="ltGray">
              <a:xfrm>
                <a:off x="2677" y="3792"/>
                <a:ext cx="186" cy="395"/>
              </a:xfrm>
              <a:custGeom>
                <a:avLst/>
                <a:gdLst>
                  <a:gd name="T0" fmla="*/ 36 w 186"/>
                  <a:gd name="T1" fmla="*/ 0 h 353"/>
                  <a:gd name="T2" fmla="*/ 54 w 186"/>
                  <a:gd name="T3" fmla="*/ 646 h 353"/>
                  <a:gd name="T4" fmla="*/ 24 w 186"/>
                  <a:gd name="T5" fmla="*/ 1109 h 353"/>
                  <a:gd name="T6" fmla="*/ 18 w 186"/>
                  <a:gd name="T7" fmla="*/ 2401 h 353"/>
                  <a:gd name="T8" fmla="*/ 42 w 186"/>
                  <a:gd name="T9" fmla="*/ 4169 h 353"/>
                  <a:gd name="T10" fmla="*/ 48 w 186"/>
                  <a:gd name="T11" fmla="*/ 5903 h 353"/>
                  <a:gd name="T12" fmla="*/ 0 w 186"/>
                  <a:gd name="T13" fmla="*/ 12900 h 353"/>
                  <a:gd name="T14" fmla="*/ 54 w 186"/>
                  <a:gd name="T15" fmla="*/ 8531 h 353"/>
                  <a:gd name="T16" fmla="*/ 84 w 186"/>
                  <a:gd name="T17" fmla="*/ 7875 h 353"/>
                  <a:gd name="T18" fmla="*/ 126 w 186"/>
                  <a:gd name="T19" fmla="*/ 4620 h 353"/>
                  <a:gd name="T20" fmla="*/ 144 w 186"/>
                  <a:gd name="T21" fmla="*/ 4371 h 353"/>
                  <a:gd name="T22" fmla="*/ 144 w 186"/>
                  <a:gd name="T23" fmla="*/ 3298 h 353"/>
                  <a:gd name="T24" fmla="*/ 186 w 186"/>
                  <a:gd name="T25" fmla="*/ 2401 h 353"/>
                  <a:gd name="T26" fmla="*/ 162 w 186"/>
                  <a:gd name="T27" fmla="*/ 2178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cs typeface="Arial" panose="020B0604020202020204" pitchFamily="34" charset="0"/>
                </a:endParaRPr>
              </a:p>
            </p:txBody>
          </p:sp>
          <p:sp>
            <p:nvSpPr>
              <p:cNvPr id="1046" name="Freeform 11"/>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cs typeface="Arial" panose="020B0604020202020204" pitchFamily="34" charset="0"/>
                </a:endParaRPr>
              </a:p>
            </p:txBody>
          </p:sp>
          <p:sp>
            <p:nvSpPr>
              <p:cNvPr id="1047" name="Freeform 12"/>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238 h 66"/>
                  <a:gd name="T8" fmla="*/ 6 w 155"/>
                  <a:gd name="T9" fmla="*/ 687 h 66"/>
                  <a:gd name="T10" fmla="*/ 0 w 155"/>
                  <a:gd name="T11" fmla="*/ 940 h 66"/>
                  <a:gd name="T12" fmla="*/ 78 w 155"/>
                  <a:gd name="T13" fmla="*/ 2305 h 66"/>
                  <a:gd name="T14" fmla="*/ 96 w 155"/>
                  <a:gd name="T15" fmla="*/ 1622 h 66"/>
                  <a:gd name="T16" fmla="*/ 155 w 155"/>
                  <a:gd name="T17" fmla="*/ 2563 h 66"/>
                  <a:gd name="T18" fmla="*/ 126 w 155"/>
                  <a:gd name="T19" fmla="*/ 940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cs typeface="Arial" panose="020B0604020202020204" pitchFamily="34" charset="0"/>
                </a:endParaRPr>
              </a:p>
            </p:txBody>
          </p:sp>
          <p:sp>
            <p:nvSpPr>
              <p:cNvPr id="1048" name="Freeform 13"/>
              <p:cNvSpPr>
                <a:spLocks/>
              </p:cNvSpPr>
              <p:nvPr userDrawn="1"/>
            </p:nvSpPr>
            <p:spPr bwMode="ltGray">
              <a:xfrm>
                <a:off x="2486" y="3859"/>
                <a:ext cx="42" cy="81"/>
              </a:xfrm>
              <a:custGeom>
                <a:avLst/>
                <a:gdLst>
                  <a:gd name="T0" fmla="*/ 6 w 42"/>
                  <a:gd name="T1" fmla="*/ 1586 h 72"/>
                  <a:gd name="T2" fmla="*/ 0 w 42"/>
                  <a:gd name="T3" fmla="*/ 822 h 72"/>
                  <a:gd name="T4" fmla="*/ 12 w 42"/>
                  <a:gd name="T5" fmla="*/ 285 h 72"/>
                  <a:gd name="T6" fmla="*/ 0 w 42"/>
                  <a:gd name="T7" fmla="*/ 285 h 72"/>
                  <a:gd name="T8" fmla="*/ 12 w 42"/>
                  <a:gd name="T9" fmla="*/ 285 h 72"/>
                  <a:gd name="T10" fmla="*/ 24 w 42"/>
                  <a:gd name="T11" fmla="*/ 285 h 72"/>
                  <a:gd name="T12" fmla="*/ 36 w 42"/>
                  <a:gd name="T13" fmla="*/ 285 h 72"/>
                  <a:gd name="T14" fmla="*/ 42 w 42"/>
                  <a:gd name="T15" fmla="*/ 0 h 72"/>
                  <a:gd name="T16" fmla="*/ 30 w 42"/>
                  <a:gd name="T17" fmla="*/ 822 h 72"/>
                  <a:gd name="T18" fmla="*/ 42 w 42"/>
                  <a:gd name="T19" fmla="*/ 2115 h 72"/>
                  <a:gd name="T20" fmla="*/ 12 w 42"/>
                  <a:gd name="T21" fmla="*/ 3099 h 72"/>
                  <a:gd name="T22" fmla="*/ 6 w 42"/>
                  <a:gd name="T23" fmla="*/ 1586 h 72"/>
                  <a:gd name="T24" fmla="*/ 6 w 42"/>
                  <a:gd name="T25" fmla="*/ 1586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cs typeface="Arial" panose="020B0604020202020204" pitchFamily="34" charset="0"/>
                </a:endParaRPr>
              </a:p>
            </p:txBody>
          </p:sp>
        </p:grpSp>
        <p:sp>
          <p:nvSpPr>
            <p:cNvPr id="8206"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cs typeface="Arial" panose="020B0604020202020204"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1035" name="Freeform 16"/>
            <p:cNvSpPr>
              <a:spLocks/>
            </p:cNvSpPr>
            <p:nvPr/>
          </p:nvSpPr>
          <p:spPr bwMode="auto">
            <a:xfrm>
              <a:off x="1196" y="3793"/>
              <a:ext cx="365" cy="291"/>
            </a:xfrm>
            <a:custGeom>
              <a:avLst/>
              <a:gdLst>
                <a:gd name="T0" fmla="*/ 24 w 365"/>
                <a:gd name="T1" fmla="*/ 24 h 287"/>
                <a:gd name="T2" fmla="*/ 0 w 365"/>
                <a:gd name="T3" fmla="*/ 92 h 287"/>
                <a:gd name="T4" fmla="*/ 66 w 365"/>
                <a:gd name="T5" fmla="*/ 172 h 287"/>
                <a:gd name="T6" fmla="*/ 143 w 365"/>
                <a:gd name="T7" fmla="*/ 284 h 287"/>
                <a:gd name="T8" fmla="*/ 191 w 365"/>
                <a:gd name="T9" fmla="*/ 260 h 287"/>
                <a:gd name="T10" fmla="*/ 341 w 365"/>
                <a:gd name="T11" fmla="*/ 446 h 287"/>
                <a:gd name="T12" fmla="*/ 305 w 365"/>
                <a:gd name="T13" fmla="*/ 272 h 287"/>
                <a:gd name="T14" fmla="*/ 365 w 365"/>
                <a:gd name="T15" fmla="*/ 204 h 287"/>
                <a:gd name="T16" fmla="*/ 359 w 365"/>
                <a:gd name="T17" fmla="*/ 195 h 287"/>
                <a:gd name="T18" fmla="*/ 335 w 365"/>
                <a:gd name="T19" fmla="*/ 178 h 287"/>
                <a:gd name="T20" fmla="*/ 299 w 365"/>
                <a:gd name="T21" fmla="*/ 136 h 287"/>
                <a:gd name="T22" fmla="*/ 257 w 365"/>
                <a:gd name="T23" fmla="*/ 104 h 287"/>
                <a:gd name="T24" fmla="*/ 215 w 365"/>
                <a:gd name="T25" fmla="*/ 86 h 287"/>
                <a:gd name="T26" fmla="*/ 173 w 365"/>
                <a:gd name="T27" fmla="*/ 68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cs typeface="Arial" panose="020B0604020202020204" pitchFamily="34" charset="0"/>
              </a:endParaRPr>
            </a:p>
          </p:txBody>
        </p:sp>
        <p:sp>
          <p:nvSpPr>
            <p:cNvPr id="1036" name="Freeform 17"/>
            <p:cNvSpPr>
              <a:spLocks/>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cs typeface="Arial" panose="020B0604020202020204" pitchFamily="34" charset="0"/>
              </a:endParaRPr>
            </a:p>
          </p:txBody>
        </p:sp>
        <p:sp>
          <p:nvSpPr>
            <p:cNvPr id="1037" name="Freeform 18"/>
            <p:cNvSpPr>
              <a:spLocks/>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62 h 60"/>
                <a:gd name="T16" fmla="*/ 65 w 71"/>
                <a:gd name="T17" fmla="*/ 74 h 60"/>
                <a:gd name="T18" fmla="*/ 71 w 71"/>
                <a:gd name="T19" fmla="*/ 86 h 60"/>
                <a:gd name="T20" fmla="*/ 71 w 71"/>
                <a:gd name="T21" fmla="*/ 94 h 60"/>
                <a:gd name="T22" fmla="*/ 59 w 71"/>
                <a:gd name="T23" fmla="*/ 86 h 60"/>
                <a:gd name="T24" fmla="*/ 47 w 71"/>
                <a:gd name="T25" fmla="*/ 74 h 60"/>
                <a:gd name="T26" fmla="*/ 23 w 71"/>
                <a:gd name="T27" fmla="*/ 62 h 60"/>
                <a:gd name="T28" fmla="*/ 23 w 71"/>
                <a:gd name="T29" fmla="*/ 68 h 60"/>
                <a:gd name="T30" fmla="*/ 18 w 71"/>
                <a:gd name="T31" fmla="*/ 74 h 60"/>
                <a:gd name="T32" fmla="*/ 12 w 71"/>
                <a:gd name="T33" fmla="*/ 80 h 60"/>
                <a:gd name="T34" fmla="*/ 6 w 71"/>
                <a:gd name="T35" fmla="*/ 80 h 60"/>
                <a:gd name="T36" fmla="*/ 6 w 71"/>
                <a:gd name="T37" fmla="*/ 80 h 60"/>
                <a:gd name="T38" fmla="*/ 6 w 71"/>
                <a:gd name="T39" fmla="*/ 68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cs typeface="Arial" panose="020B0604020202020204" pitchFamily="34" charset="0"/>
              </a:endParaRPr>
            </a:p>
          </p:txBody>
        </p:sp>
        <p:sp>
          <p:nvSpPr>
            <p:cNvPr id="1038" name="Freeform 19"/>
            <p:cNvSpPr>
              <a:spLocks/>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86 h 162"/>
                <a:gd name="T10" fmla="*/ 96 w 161"/>
                <a:gd name="T11" fmla="*/ 92 h 162"/>
                <a:gd name="T12" fmla="*/ 102 w 161"/>
                <a:gd name="T13" fmla="*/ 104 h 162"/>
                <a:gd name="T14" fmla="*/ 108 w 161"/>
                <a:gd name="T15" fmla="*/ 116 h 162"/>
                <a:gd name="T16" fmla="*/ 120 w 161"/>
                <a:gd name="T17" fmla="*/ 134 h 162"/>
                <a:gd name="T18" fmla="*/ 143 w 161"/>
                <a:gd name="T19" fmla="*/ 170 h 162"/>
                <a:gd name="T20" fmla="*/ 155 w 161"/>
                <a:gd name="T21" fmla="*/ 202 h 162"/>
                <a:gd name="T22" fmla="*/ 161 w 161"/>
                <a:gd name="T23" fmla="*/ 228 h 162"/>
                <a:gd name="T24" fmla="*/ 161 w 161"/>
                <a:gd name="T25" fmla="*/ 237 h 162"/>
                <a:gd name="T26" fmla="*/ 96 w 161"/>
                <a:gd name="T27" fmla="*/ 146 h 162"/>
                <a:gd name="T28" fmla="*/ 30 w 161"/>
                <a:gd name="T29" fmla="*/ 86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cs typeface="Arial" panose="020B0604020202020204" pitchFamily="34" charset="0"/>
              </a:endParaRPr>
            </a:p>
          </p:txBody>
        </p:sp>
        <p:sp>
          <p:nvSpPr>
            <p:cNvPr id="1039" name="Freeform 20"/>
            <p:cNvSpPr>
              <a:spLocks/>
            </p:cNvSpPr>
            <p:nvPr/>
          </p:nvSpPr>
          <p:spPr bwMode="auto">
            <a:xfrm>
              <a:off x="706" y="3854"/>
              <a:ext cx="59" cy="61"/>
            </a:xfrm>
            <a:custGeom>
              <a:avLst/>
              <a:gdLst>
                <a:gd name="T0" fmla="*/ 59 w 59"/>
                <a:gd name="T1" fmla="*/ 6 h 60"/>
                <a:gd name="T2" fmla="*/ 41 w 59"/>
                <a:gd name="T3" fmla="*/ 62 h 60"/>
                <a:gd name="T4" fmla="*/ 41 w 59"/>
                <a:gd name="T5" fmla="*/ 68 h 60"/>
                <a:gd name="T6" fmla="*/ 47 w 59"/>
                <a:gd name="T7" fmla="*/ 74 h 60"/>
                <a:gd name="T8" fmla="*/ 53 w 59"/>
                <a:gd name="T9" fmla="*/ 86 h 60"/>
                <a:gd name="T10" fmla="*/ 53 w 59"/>
                <a:gd name="T11" fmla="*/ 94 h 60"/>
                <a:gd name="T12" fmla="*/ 47 w 59"/>
                <a:gd name="T13" fmla="*/ 86 h 60"/>
                <a:gd name="T14" fmla="*/ 35 w 59"/>
                <a:gd name="T15" fmla="*/ 80 h 60"/>
                <a:gd name="T16" fmla="*/ 23 w 59"/>
                <a:gd name="T17" fmla="*/ 68 h 60"/>
                <a:gd name="T18" fmla="*/ 17 w 59"/>
                <a:gd name="T19" fmla="*/ 62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cs typeface="Arial" panose="020B0604020202020204" pitchFamily="34" charset="0"/>
              </a:endParaRPr>
            </a:p>
          </p:txBody>
        </p:sp>
        <p:sp>
          <p:nvSpPr>
            <p:cNvPr id="1040" name="Freeform 21"/>
            <p:cNvSpPr>
              <a:spLocks/>
            </p:cNvSpPr>
            <p:nvPr/>
          </p:nvSpPr>
          <p:spPr bwMode="auto">
            <a:xfrm>
              <a:off x="395" y="3811"/>
              <a:ext cx="245" cy="207"/>
            </a:xfrm>
            <a:custGeom>
              <a:avLst/>
              <a:gdLst>
                <a:gd name="T0" fmla="*/ 233 w 245"/>
                <a:gd name="T1" fmla="*/ 68 h 204"/>
                <a:gd name="T2" fmla="*/ 245 w 245"/>
                <a:gd name="T3" fmla="*/ 74 h 204"/>
                <a:gd name="T4" fmla="*/ 209 w 245"/>
                <a:gd name="T5" fmla="*/ 130 h 204"/>
                <a:gd name="T6" fmla="*/ 143 w 245"/>
                <a:gd name="T7" fmla="*/ 209 h 204"/>
                <a:gd name="T8" fmla="*/ 167 w 245"/>
                <a:gd name="T9" fmla="*/ 247 h 204"/>
                <a:gd name="T10" fmla="*/ 179 w 245"/>
                <a:gd name="T11" fmla="*/ 323 h 204"/>
                <a:gd name="T12" fmla="*/ 77 w 245"/>
                <a:gd name="T13" fmla="*/ 209 h 204"/>
                <a:gd name="T14" fmla="*/ 47 w 245"/>
                <a:gd name="T15" fmla="*/ 130 h 204"/>
                <a:gd name="T16" fmla="*/ 89 w 245"/>
                <a:gd name="T17" fmla="*/ 98 h 204"/>
                <a:gd name="T18" fmla="*/ 59 w 245"/>
                <a:gd name="T19" fmla="*/ 68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68 h 204"/>
                <a:gd name="T50" fmla="*/ 233 w 245"/>
                <a:gd name="T51" fmla="*/ 68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a:solidFill>
                  <a:srgbClr val="FFFFFF"/>
                </a:solidFill>
                <a:cs typeface="Arial" panose="020B0604020202020204" pitchFamily="34" charset="0"/>
              </a:endParaRPr>
            </a:p>
          </p:txBody>
        </p:sp>
      </p:grpSp>
      <p:sp>
        <p:nvSpPr>
          <p:cNvPr id="8214"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216"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latin typeface="Arial" charset="0"/>
                <a:cs typeface="+mn-cs"/>
              </a:defRPr>
            </a:lvl1pPr>
          </a:lstStyle>
          <a:p>
            <a:pPr fontAlgn="base">
              <a:spcBef>
                <a:spcPct val="0"/>
              </a:spcBef>
              <a:spcAft>
                <a:spcPct val="0"/>
              </a:spcAft>
              <a:defRPr/>
            </a:pPr>
            <a:endParaRPr lang="en-US">
              <a:solidFill>
                <a:srgbClr val="FFFFFF"/>
              </a:solidFill>
            </a:endParaRPr>
          </a:p>
        </p:txBody>
      </p:sp>
      <p:sp>
        <p:nvSpPr>
          <p:cNvPr id="8217"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latin typeface="Arial" charset="0"/>
                <a:cs typeface="+mn-cs"/>
              </a:defRPr>
            </a:lvl1pPr>
          </a:lstStyle>
          <a:p>
            <a:pPr fontAlgn="base">
              <a:spcBef>
                <a:spcPct val="0"/>
              </a:spcBef>
              <a:spcAft>
                <a:spcPct val="0"/>
              </a:spcAft>
              <a:defRPr/>
            </a:pPr>
            <a:endParaRPr lang="en-US">
              <a:solidFill>
                <a:srgbClr val="FFFFFF"/>
              </a:solidFill>
            </a:endParaRPr>
          </a:p>
        </p:txBody>
      </p:sp>
      <p:sp>
        <p:nvSpPr>
          <p:cNvPr id="8218"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pPr fontAlgn="base">
              <a:spcBef>
                <a:spcPct val="0"/>
              </a:spcBef>
              <a:spcAft>
                <a:spcPct val="0"/>
              </a:spcAft>
              <a:defRPr/>
            </a:pPr>
            <a:fld id="{DCA234C7-CCF6-4577-A5CD-F2B53AD330BD}" type="slidenum">
              <a:rPr lang="en-US">
                <a:solidFill>
                  <a:srgbClr val="FFFFFF"/>
                </a:solidFill>
                <a:cs typeface="Arial" panose="020B0604020202020204" pitchFamily="34" charset="0"/>
              </a:rPr>
              <a:pPr fontAlgn="base">
                <a:spcBef>
                  <a:spcPct val="0"/>
                </a:spcBef>
                <a:spcAft>
                  <a:spcPct val="0"/>
                </a:spcAft>
                <a:defRPr/>
              </a:pPr>
              <a:t>‹#›</a:t>
            </a:fld>
            <a:endParaRPr lang="en-US">
              <a:solidFill>
                <a:srgbClr val="FFFFFF"/>
              </a:solidFill>
              <a:cs typeface="Arial" panose="020B0604020202020204" pitchFamily="34" charset="0"/>
            </a:endParaRPr>
          </a:p>
        </p:txBody>
      </p:sp>
    </p:spTree>
    <p:extLst>
      <p:ext uri="{BB962C8B-B14F-4D97-AF65-F5344CB8AC3E}">
        <p14:creationId xmlns:p14="http://schemas.microsoft.com/office/powerpoint/2010/main" val="4045596127"/>
      </p:ext>
    </p:extLst>
  </p:cSld>
  <p:clrMap bg1="dk2" tx1="lt1" bg2="dk1" tx2="lt2" accent1="accent1" accent2="accent2" accent3="accent3" accent4="accent4" accent5="accent5" accent6="accent6" hlink="hlink" folHlink="folHlink"/>
  <p:sldLayoutIdLst>
    <p:sldLayoutId id="2147483959" r:id="rId1"/>
    <p:sldLayoutId id="2147483960" r:id="rId2"/>
    <p:sldLayoutId id="2147483961" r:id="rId3"/>
    <p:sldLayoutId id="2147483962" r:id="rId4"/>
    <p:sldLayoutId id="2147483963" r:id="rId5"/>
    <p:sldLayoutId id="2147483964" r:id="rId6"/>
    <p:sldLayoutId id="2147483965" r:id="rId7"/>
    <p:sldLayoutId id="2147483966" r:id="rId8"/>
    <p:sldLayoutId id="2147483967" r:id="rId9"/>
    <p:sldLayoutId id="2147483968" r:id="rId10"/>
    <p:sldLayoutId id="2147483969" r:id="rId11"/>
    <p:sldLayoutId id="2147483970"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8.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3.xml"/><Relationship Id="rId1" Type="http://schemas.openxmlformats.org/officeDocument/2006/relationships/vmlDrawing" Target="../drawings/vmlDrawing3.vml"/><Relationship Id="rId5" Type="http://schemas.openxmlformats.org/officeDocument/2006/relationships/image" Target="../media/image5.wmf"/><Relationship Id="rId4" Type="http://schemas.openxmlformats.org/officeDocument/2006/relationships/oleObject" Target="../embeddings/oleObject3.bin"/></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4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54.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6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84.xml"/><Relationship Id="rId1" Type="http://schemas.openxmlformats.org/officeDocument/2006/relationships/vmlDrawing" Target="../drawings/vmlDrawing4.vml"/><Relationship Id="rId5" Type="http://schemas.openxmlformats.org/officeDocument/2006/relationships/image" Target="../media/image10.wmf"/><Relationship Id="rId4" Type="http://schemas.openxmlformats.org/officeDocument/2006/relationships/oleObject" Target="../embeddings/oleObject4.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8.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77.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84.xml"/><Relationship Id="rId1" Type="http://schemas.openxmlformats.org/officeDocument/2006/relationships/vmlDrawing" Target="../drawings/vmlDrawing5.vml"/><Relationship Id="rId5" Type="http://schemas.openxmlformats.org/officeDocument/2006/relationships/image" Target="../media/image19.wmf"/><Relationship Id="rId4" Type="http://schemas.openxmlformats.org/officeDocument/2006/relationships/oleObject" Target="../embeddings/oleObject5.bin"/></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4.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83.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89.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image" Target="../media/image24.jpeg"/></Relationships>
</file>

<file path=ppt/slides/_rels/slide3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4.xml"/></Relationships>
</file>

<file path=ppt/slides/_rels/slide3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8.xml"/><Relationship Id="rId1" Type="http://schemas.openxmlformats.org/officeDocument/2006/relationships/slideLayout" Target="../slideLayouts/slideLayout84.xml"/><Relationship Id="rId6" Type="http://schemas.openxmlformats.org/officeDocument/2006/relationships/image" Target="../media/image29.png"/><Relationship Id="rId5" Type="http://schemas.openxmlformats.org/officeDocument/2006/relationships/hyperlink" Target="file:///D:\ar32e30.exe" TargetMode="External"/><Relationship Id="rId4" Type="http://schemas.openxmlformats.org/officeDocument/2006/relationships/audio" Target="../media/audio2.wav"/></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84.xml"/><Relationship Id="rId1" Type="http://schemas.openxmlformats.org/officeDocument/2006/relationships/vmlDrawing" Target="../drawings/vmlDrawing1.vml"/><Relationship Id="rId5" Type="http://schemas.openxmlformats.org/officeDocument/2006/relationships/image" Target="../media/image2.wmf"/><Relationship Id="rId4" Type="http://schemas.openxmlformats.org/officeDocument/2006/relationships/oleObject" Target="../embeddings/oleObject1.bin"/></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84.xm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0.xml"/><Relationship Id="rId1" Type="http://schemas.openxmlformats.org/officeDocument/2006/relationships/slideLayout" Target="../slideLayouts/slideLayout89.xml"/><Relationship Id="rId4" Type="http://schemas.openxmlformats.org/officeDocument/2006/relationships/image" Target="../media/image31.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84.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2.xml"/><Relationship Id="rId7" Type="http://schemas.openxmlformats.org/officeDocument/2006/relationships/image" Target="../media/image32.wmf"/><Relationship Id="rId2" Type="http://schemas.openxmlformats.org/officeDocument/2006/relationships/slideLayout" Target="../slideLayouts/slideLayout94.xml"/><Relationship Id="rId1" Type="http://schemas.openxmlformats.org/officeDocument/2006/relationships/vmlDrawing" Target="../drawings/vmlDrawing6.vml"/><Relationship Id="rId6" Type="http://schemas.openxmlformats.org/officeDocument/2006/relationships/oleObject" Target="../embeddings/oleObject6.bin"/><Relationship Id="rId5" Type="http://schemas.openxmlformats.org/officeDocument/2006/relationships/hyperlink" Target="http://soils.usda.gov/" TargetMode="External"/><Relationship Id="rId4" Type="http://schemas.openxmlformats.org/officeDocument/2006/relationships/hyperlink" Target="http://websoilsurvey.nrcs.usda.gov/app/"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8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84.xml"/><Relationship Id="rId1" Type="http://schemas.openxmlformats.org/officeDocument/2006/relationships/vmlDrawing" Target="../drawings/vmlDrawing2.vml"/><Relationship Id="rId5" Type="http://schemas.openxmlformats.org/officeDocument/2006/relationships/image" Target="../media/image4.wmf"/><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133600" y="457200"/>
            <a:ext cx="7772400" cy="1143000"/>
          </a:xfrm>
        </p:spPr>
        <p:txBody>
          <a:bodyPr/>
          <a:lstStyle/>
          <a:p>
            <a:pPr>
              <a:defRPr/>
            </a:pPr>
            <a:r>
              <a:rPr lang="en-US" altLang="en-US" sz="9600" u="sng" dirty="0">
                <a:latin typeface="Times New Roman" pitchFamily="18" charset="0"/>
              </a:rPr>
              <a:t>SOIL</a:t>
            </a:r>
            <a:endParaRPr lang="en-US" altLang="en-US" u="sng" dirty="0"/>
          </a:p>
        </p:txBody>
      </p:sp>
      <p:sp>
        <p:nvSpPr>
          <p:cNvPr id="4099" name="Rectangle 3"/>
          <p:cNvSpPr>
            <a:spLocks noGrp="1" noChangeArrowheads="1"/>
          </p:cNvSpPr>
          <p:nvPr>
            <p:ph type="subTitle" sz="half" idx="4294967295"/>
          </p:nvPr>
        </p:nvSpPr>
        <p:spPr>
          <a:xfrm>
            <a:off x="2781300" y="1950720"/>
            <a:ext cx="6477000" cy="3962400"/>
          </a:xfrm>
        </p:spPr>
        <p:txBody>
          <a:bodyPr/>
          <a:lstStyle/>
          <a:p>
            <a:pPr marL="0" indent="0" algn="ctr">
              <a:buNone/>
              <a:defRPr/>
            </a:pPr>
            <a:r>
              <a:rPr lang="en-US" altLang="en-US" sz="4800" i="1" dirty="0">
                <a:latin typeface="Times New Roman" pitchFamily="18" charset="0"/>
              </a:rPr>
              <a:t>the foundation for life on Earth!</a:t>
            </a:r>
          </a:p>
          <a:p>
            <a:pPr marL="0" indent="0" algn="ctr">
              <a:buNone/>
              <a:defRPr/>
            </a:pPr>
            <a:endParaRPr lang="en-US" altLang="en-US" sz="1600" i="1" dirty="0">
              <a:latin typeface="Times New Roman" pitchFamily="18" charset="0"/>
            </a:endParaRPr>
          </a:p>
          <a:p>
            <a:pPr marL="0" indent="0" algn="ctr">
              <a:buNone/>
              <a:defRPr/>
            </a:pPr>
            <a:endParaRPr lang="en-US" altLang="en-US" sz="3600" dirty="0"/>
          </a:p>
        </p:txBody>
      </p:sp>
    </p:spTree>
    <p:extLst>
      <p:ext uri="{BB962C8B-B14F-4D97-AF65-F5344CB8AC3E}">
        <p14:creationId xmlns:p14="http://schemas.microsoft.com/office/powerpoint/2010/main" val="30623754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200510" y="152400"/>
            <a:ext cx="7772400" cy="914400"/>
          </a:xfrm>
        </p:spPr>
        <p:txBody>
          <a:bodyPr/>
          <a:lstStyle/>
          <a:p>
            <a:pPr algn="l">
              <a:defRPr/>
            </a:pPr>
            <a:r>
              <a:rPr lang="en-US" sz="4800" u="sng" dirty="0">
                <a:latin typeface="Times New Roman" pitchFamily="18" charset="0"/>
              </a:rPr>
              <a:t>How is soil formed?</a:t>
            </a:r>
            <a:endParaRPr lang="en-US" u="sng" dirty="0"/>
          </a:p>
        </p:txBody>
      </p:sp>
      <p:sp>
        <p:nvSpPr>
          <p:cNvPr id="11267" name="Rectangle 3"/>
          <p:cNvSpPr>
            <a:spLocks noGrp="1" noChangeArrowheads="1"/>
          </p:cNvSpPr>
          <p:nvPr>
            <p:ph idx="1"/>
          </p:nvPr>
        </p:nvSpPr>
        <p:spPr>
          <a:xfrm>
            <a:off x="1061049" y="1204823"/>
            <a:ext cx="8844951" cy="4876800"/>
          </a:xfrm>
        </p:spPr>
        <p:txBody>
          <a:bodyPr/>
          <a:lstStyle/>
          <a:p>
            <a:pPr>
              <a:buFont typeface="Monotype Sorts"/>
              <a:buNone/>
            </a:pPr>
            <a:r>
              <a:rPr lang="en-US" altLang="en-US" sz="4000" dirty="0">
                <a:latin typeface="Times New Roman" pitchFamily="18" charset="0"/>
              </a:rPr>
              <a:t>   Soil develops as a result of five primary soil forming factors </a:t>
            </a:r>
            <a:r>
              <a:rPr lang="en-US" altLang="en-US" sz="4000" u="sng" dirty="0">
                <a:latin typeface="Times New Roman" pitchFamily="18" charset="0"/>
              </a:rPr>
              <a:t>acting</a:t>
            </a:r>
            <a:r>
              <a:rPr lang="en-US" altLang="en-US" sz="4000" dirty="0">
                <a:latin typeface="Times New Roman" pitchFamily="18" charset="0"/>
              </a:rPr>
              <a:t> </a:t>
            </a:r>
            <a:r>
              <a:rPr lang="en-US" altLang="en-US" sz="4000" u="sng" dirty="0">
                <a:latin typeface="Times New Roman" pitchFamily="18" charset="0"/>
              </a:rPr>
              <a:t>together</a:t>
            </a:r>
            <a:r>
              <a:rPr lang="en-US" altLang="en-US" sz="4000" dirty="0">
                <a:latin typeface="Times New Roman" pitchFamily="18" charset="0"/>
              </a:rPr>
              <a:t>.</a:t>
            </a:r>
          </a:p>
          <a:p>
            <a:pPr>
              <a:buFont typeface="Monotype Sorts"/>
              <a:buNone/>
            </a:pPr>
            <a:endParaRPr lang="en-US" altLang="en-US" sz="1400" dirty="0">
              <a:latin typeface="Times New Roman" pitchFamily="18" charset="0"/>
            </a:endParaRPr>
          </a:p>
          <a:p>
            <a:pPr>
              <a:buFontTx/>
              <a:buAutoNum type="arabicPeriod"/>
            </a:pPr>
            <a:r>
              <a:rPr lang="en-US" altLang="en-US" dirty="0"/>
              <a:t> Climate</a:t>
            </a:r>
          </a:p>
          <a:p>
            <a:pPr>
              <a:buFontTx/>
              <a:buAutoNum type="arabicPeriod"/>
            </a:pPr>
            <a:r>
              <a:rPr lang="en-US" altLang="en-US" dirty="0">
                <a:solidFill>
                  <a:srgbClr val="FFFF00"/>
                </a:solidFill>
              </a:rPr>
              <a:t> </a:t>
            </a:r>
            <a:r>
              <a:rPr lang="en-US" altLang="en-US" dirty="0"/>
              <a:t>Parent Material</a:t>
            </a:r>
          </a:p>
          <a:p>
            <a:pPr>
              <a:buFontTx/>
              <a:buAutoNum type="arabicPeriod"/>
            </a:pPr>
            <a:r>
              <a:rPr lang="en-US" altLang="en-US" dirty="0">
                <a:solidFill>
                  <a:srgbClr val="FFFF00"/>
                </a:solidFill>
              </a:rPr>
              <a:t> Biotic Factors</a:t>
            </a:r>
          </a:p>
          <a:p>
            <a:pPr>
              <a:buFontTx/>
              <a:buAutoNum type="arabicPeriod"/>
            </a:pPr>
            <a:r>
              <a:rPr lang="en-US" altLang="en-US" dirty="0">
                <a:solidFill>
                  <a:srgbClr val="FFFF00"/>
                </a:solidFill>
              </a:rPr>
              <a:t> </a:t>
            </a:r>
            <a:r>
              <a:rPr lang="en-US" altLang="en-US" dirty="0"/>
              <a:t>Topography</a:t>
            </a:r>
          </a:p>
          <a:p>
            <a:pPr>
              <a:buFontTx/>
              <a:buAutoNum type="arabicPeriod"/>
            </a:pPr>
            <a:r>
              <a:rPr lang="en-US" altLang="en-US" dirty="0">
                <a:solidFill>
                  <a:srgbClr val="FFFF00"/>
                </a:solidFill>
              </a:rPr>
              <a:t> </a:t>
            </a:r>
            <a:r>
              <a:rPr lang="en-US" altLang="en-US" dirty="0"/>
              <a:t>Time</a:t>
            </a:r>
            <a:r>
              <a:rPr lang="en-US" altLang="en-US" dirty="0">
                <a:solidFill>
                  <a:srgbClr val="FFFF00"/>
                </a:solidFill>
              </a:rPr>
              <a:t> </a:t>
            </a:r>
          </a:p>
        </p:txBody>
      </p:sp>
      <p:graphicFrame>
        <p:nvGraphicFramePr>
          <p:cNvPr id="11268" name="Object 2"/>
          <p:cNvGraphicFramePr>
            <a:graphicFrameLocks noChangeAspect="1"/>
          </p:cNvGraphicFramePr>
          <p:nvPr>
            <p:extLst>
              <p:ext uri="{D42A27DB-BD31-4B8C-83A1-F6EECF244321}">
                <p14:modId xmlns:p14="http://schemas.microsoft.com/office/powerpoint/2010/main" val="1924103789"/>
              </p:ext>
            </p:extLst>
          </p:nvPr>
        </p:nvGraphicFramePr>
        <p:xfrm>
          <a:off x="6799385" y="3074377"/>
          <a:ext cx="2687638" cy="1912938"/>
        </p:xfrm>
        <a:graphic>
          <a:graphicData uri="http://schemas.openxmlformats.org/presentationml/2006/ole">
            <mc:AlternateContent xmlns:mc="http://schemas.openxmlformats.org/markup-compatibility/2006">
              <mc:Choice xmlns:v="urn:schemas-microsoft-com:vml" Requires="v">
                <p:oleObj spid="_x0000_s3175" name="Clip" r:id="rId4" imgW="5767388" imgH="4106863" progId="MS_ClipArt_Gallery.2">
                  <p:embed/>
                </p:oleObj>
              </mc:Choice>
              <mc:Fallback>
                <p:oleObj name="Clip" r:id="rId4" imgW="5767388" imgH="4106863"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99385" y="3074377"/>
                        <a:ext cx="2687638" cy="191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4290009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b="1" dirty="0"/>
              <a:t>Soil Temperature and Moisture Regimes</a:t>
            </a:r>
            <a:br>
              <a:rPr lang="en-US" sz="3600" b="1" dirty="0"/>
            </a:br>
            <a:r>
              <a:rPr lang="en-US" sz="2000" b="1" dirty="0"/>
              <a:t>(example taxonomic classification Opal soil: Fine, </a:t>
            </a:r>
            <a:r>
              <a:rPr lang="en-US" sz="2000" b="1" dirty="0" err="1"/>
              <a:t>smectitic</a:t>
            </a:r>
            <a:r>
              <a:rPr lang="en-US" sz="2000" b="1" dirty="0"/>
              <a:t>, </a:t>
            </a:r>
            <a:r>
              <a:rPr lang="en-US" sz="2000" b="1" dirty="0">
                <a:solidFill>
                  <a:srgbClr val="FF0000"/>
                </a:solidFill>
              </a:rPr>
              <a:t>mesic</a:t>
            </a:r>
            <a:r>
              <a:rPr lang="en-US" sz="2000" b="1" dirty="0"/>
              <a:t> </a:t>
            </a:r>
            <a:r>
              <a:rPr lang="en-US" sz="2000" b="1" dirty="0" err="1"/>
              <a:t>Leptic</a:t>
            </a:r>
            <a:r>
              <a:rPr lang="en-US" sz="2000" b="1" dirty="0"/>
              <a:t> </a:t>
            </a:r>
            <a:r>
              <a:rPr lang="en-US" sz="2000" b="1" dirty="0" err="1"/>
              <a:t>Hapl</a:t>
            </a:r>
            <a:r>
              <a:rPr lang="en-US" sz="2000" b="1" dirty="0" err="1">
                <a:solidFill>
                  <a:srgbClr val="FF0000"/>
                </a:solidFill>
              </a:rPr>
              <a:t>ust</a:t>
            </a:r>
            <a:r>
              <a:rPr lang="en-US" sz="2000" b="1" dirty="0" err="1"/>
              <a:t>ert</a:t>
            </a:r>
            <a:r>
              <a:rPr lang="en-US" sz="1800" b="1" dirty="0"/>
              <a:t>)</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1417638"/>
            <a:ext cx="9144000" cy="5211762"/>
          </a:xfrm>
          <a:prstGeom prst="rect">
            <a:avLst/>
          </a:prstGeom>
        </p:spPr>
      </p:pic>
    </p:spTree>
    <p:extLst>
      <p:ext uri="{BB962C8B-B14F-4D97-AF65-F5344CB8AC3E}">
        <p14:creationId xmlns:p14="http://schemas.microsoft.com/office/powerpoint/2010/main" val="30418369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665288"/>
            <a:ext cx="9144000" cy="488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xtBox 2"/>
          <p:cNvSpPr txBox="1">
            <a:spLocks noChangeArrowheads="1"/>
          </p:cNvSpPr>
          <p:nvPr/>
        </p:nvSpPr>
        <p:spPr bwMode="auto">
          <a:xfrm>
            <a:off x="2803586" y="720307"/>
            <a:ext cx="681486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fontAlgn="base">
              <a:spcBef>
                <a:spcPct val="0"/>
              </a:spcBef>
              <a:spcAft>
                <a:spcPct val="0"/>
              </a:spcAft>
              <a:buFontTx/>
              <a:buNone/>
            </a:pPr>
            <a:r>
              <a:rPr lang="en-US" altLang="en-US" b="1" dirty="0">
                <a:solidFill>
                  <a:prstClr val="black"/>
                </a:solidFill>
                <a:latin typeface="Arial" pitchFamily="34" charset="0"/>
                <a:cs typeface="Arial" pitchFamily="34" charset="0"/>
              </a:rPr>
              <a:t>South Dakota Shaded Relief Map</a:t>
            </a:r>
          </a:p>
        </p:txBody>
      </p:sp>
    </p:spTree>
    <p:extLst>
      <p:ext uri="{BB962C8B-B14F-4D97-AF65-F5344CB8AC3E}">
        <p14:creationId xmlns:p14="http://schemas.microsoft.com/office/powerpoint/2010/main" val="24005701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3"/>
          <p:cNvSpPr txBox="1">
            <a:spLocks noChangeArrowheads="1"/>
          </p:cNvSpPr>
          <p:nvPr/>
        </p:nvSpPr>
        <p:spPr bwMode="auto">
          <a:xfrm>
            <a:off x="3886200" y="685800"/>
            <a:ext cx="4419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fontAlgn="base">
              <a:spcBef>
                <a:spcPct val="0"/>
              </a:spcBef>
              <a:spcAft>
                <a:spcPct val="0"/>
              </a:spcAft>
              <a:buFontTx/>
              <a:buNone/>
            </a:pPr>
            <a:r>
              <a:rPr lang="en-US" altLang="en-US" sz="2000" b="1" dirty="0">
                <a:solidFill>
                  <a:prstClr val="black"/>
                </a:solidFill>
                <a:latin typeface="Arial" pitchFamily="34" charset="0"/>
                <a:cs typeface="Arial" pitchFamily="34" charset="0"/>
              </a:rPr>
              <a:t>South Dakota Physiographic Areas</a:t>
            </a:r>
          </a:p>
        </p:txBody>
      </p:sp>
      <p:pic>
        <p:nvPicPr>
          <p:cNvPr id="14339"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371600"/>
            <a:ext cx="9144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08156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609600" y="0"/>
            <a:ext cx="10972800" cy="1143000"/>
          </a:xfrm>
        </p:spPr>
        <p:txBody>
          <a:bodyPr/>
          <a:lstStyle/>
          <a:p>
            <a:r>
              <a:rPr lang="en-US" altLang="en-US" dirty="0">
                <a:solidFill>
                  <a:schemeClr val="tx1"/>
                </a:solidFill>
              </a:rPr>
              <a:t>Hillslope Positions</a:t>
            </a:r>
          </a:p>
        </p:txBody>
      </p:sp>
      <p:pic>
        <p:nvPicPr>
          <p:cNvPr id="20483" name="Picture 3" descr="Hillslope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08053" y="1143000"/>
            <a:ext cx="6975894" cy="478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44456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subTitle" idx="1"/>
          </p:nvPr>
        </p:nvSpPr>
        <p:spPr>
          <a:xfrm>
            <a:off x="3200400" y="533400"/>
            <a:ext cx="6400800" cy="685800"/>
          </a:xfrm>
        </p:spPr>
        <p:txBody>
          <a:bodyPr/>
          <a:lstStyle/>
          <a:p>
            <a:r>
              <a:rPr lang="en-US" altLang="en-US">
                <a:solidFill>
                  <a:schemeClr val="tx1"/>
                </a:solidFill>
              </a:rPr>
              <a:t>ESTIMATING SLOPE</a:t>
            </a:r>
            <a:endParaRPr lang="en-US" altLang="en-US"/>
          </a:p>
        </p:txBody>
      </p:sp>
      <p:sp>
        <p:nvSpPr>
          <p:cNvPr id="37891" name="Rectangle 3"/>
          <p:cNvSpPr>
            <a:spLocks noChangeArrowheads="1"/>
          </p:cNvSpPr>
          <p:nvPr/>
        </p:nvSpPr>
        <p:spPr bwMode="auto">
          <a:xfrm>
            <a:off x="2971800" y="1371600"/>
            <a:ext cx="6858000" cy="4724400"/>
          </a:xfrm>
          <a:prstGeom prst="rect">
            <a:avLst/>
          </a:prstGeom>
          <a:solidFill>
            <a:schemeClr val="accent6">
              <a:lumMod val="60000"/>
              <a:lumOff val="40000"/>
            </a:schemeClr>
          </a:solidFill>
          <a:ln w="9525">
            <a:solidFill>
              <a:schemeClr val="tx1"/>
            </a:solidFill>
            <a:miter lim="800000"/>
            <a:headEnd/>
            <a:tailEnd/>
          </a:ln>
          <a:effectLst/>
        </p:spPr>
        <p:txBody>
          <a:bodyPr wrap="none" anchor="ctr"/>
          <a:lstStyle/>
          <a:p>
            <a:endParaRPr lang="en-US"/>
          </a:p>
        </p:txBody>
      </p:sp>
      <p:sp>
        <p:nvSpPr>
          <p:cNvPr id="37894" name="Line 6"/>
          <p:cNvSpPr>
            <a:spLocks noChangeShapeType="1"/>
          </p:cNvSpPr>
          <p:nvPr/>
        </p:nvSpPr>
        <p:spPr bwMode="auto">
          <a:xfrm>
            <a:off x="3581400" y="1828800"/>
            <a:ext cx="0" cy="9906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895" name="Freeform 7"/>
          <p:cNvSpPr>
            <a:spLocks/>
          </p:cNvSpPr>
          <p:nvPr/>
        </p:nvSpPr>
        <p:spPr bwMode="auto">
          <a:xfrm>
            <a:off x="2971801" y="2743201"/>
            <a:ext cx="6848475" cy="2055813"/>
          </a:xfrm>
          <a:custGeom>
            <a:avLst/>
            <a:gdLst>
              <a:gd name="T0" fmla="*/ 0 w 4314"/>
              <a:gd name="T1" fmla="*/ 0 h 1295"/>
              <a:gd name="T2" fmla="*/ 132 w 4314"/>
              <a:gd name="T3" fmla="*/ 18 h 1295"/>
              <a:gd name="T4" fmla="*/ 342 w 4314"/>
              <a:gd name="T5" fmla="*/ 18 h 1295"/>
              <a:gd name="T6" fmla="*/ 384 w 4314"/>
              <a:gd name="T7" fmla="*/ 42 h 1295"/>
              <a:gd name="T8" fmla="*/ 438 w 4314"/>
              <a:gd name="T9" fmla="*/ 60 h 1295"/>
              <a:gd name="T10" fmla="*/ 552 w 4314"/>
              <a:gd name="T11" fmla="*/ 90 h 1295"/>
              <a:gd name="T12" fmla="*/ 672 w 4314"/>
              <a:gd name="T13" fmla="*/ 162 h 1295"/>
              <a:gd name="T14" fmla="*/ 714 w 4314"/>
              <a:gd name="T15" fmla="*/ 180 h 1295"/>
              <a:gd name="T16" fmla="*/ 786 w 4314"/>
              <a:gd name="T17" fmla="*/ 228 h 1295"/>
              <a:gd name="T18" fmla="*/ 870 w 4314"/>
              <a:gd name="T19" fmla="*/ 270 h 1295"/>
              <a:gd name="T20" fmla="*/ 948 w 4314"/>
              <a:gd name="T21" fmla="*/ 294 h 1295"/>
              <a:gd name="T22" fmla="*/ 1086 w 4314"/>
              <a:gd name="T23" fmla="*/ 336 h 1295"/>
              <a:gd name="T24" fmla="*/ 1152 w 4314"/>
              <a:gd name="T25" fmla="*/ 348 h 1295"/>
              <a:gd name="T26" fmla="*/ 1314 w 4314"/>
              <a:gd name="T27" fmla="*/ 408 h 1295"/>
              <a:gd name="T28" fmla="*/ 1416 w 4314"/>
              <a:gd name="T29" fmla="*/ 432 h 1295"/>
              <a:gd name="T30" fmla="*/ 1554 w 4314"/>
              <a:gd name="T31" fmla="*/ 486 h 1295"/>
              <a:gd name="T32" fmla="*/ 1992 w 4314"/>
              <a:gd name="T33" fmla="*/ 654 h 1295"/>
              <a:gd name="T34" fmla="*/ 2034 w 4314"/>
              <a:gd name="T35" fmla="*/ 672 h 1295"/>
              <a:gd name="T36" fmla="*/ 2100 w 4314"/>
              <a:gd name="T37" fmla="*/ 684 h 1295"/>
              <a:gd name="T38" fmla="*/ 2238 w 4314"/>
              <a:gd name="T39" fmla="*/ 714 h 1295"/>
              <a:gd name="T40" fmla="*/ 2340 w 4314"/>
              <a:gd name="T41" fmla="*/ 762 h 1295"/>
              <a:gd name="T42" fmla="*/ 2376 w 4314"/>
              <a:gd name="T43" fmla="*/ 774 h 1295"/>
              <a:gd name="T44" fmla="*/ 2496 w 4314"/>
              <a:gd name="T45" fmla="*/ 834 h 1295"/>
              <a:gd name="T46" fmla="*/ 2562 w 4314"/>
              <a:gd name="T47" fmla="*/ 864 h 1295"/>
              <a:gd name="T48" fmla="*/ 2784 w 4314"/>
              <a:gd name="T49" fmla="*/ 942 h 1295"/>
              <a:gd name="T50" fmla="*/ 2826 w 4314"/>
              <a:gd name="T51" fmla="*/ 954 h 1295"/>
              <a:gd name="T52" fmla="*/ 2886 w 4314"/>
              <a:gd name="T53" fmla="*/ 966 h 1295"/>
              <a:gd name="T54" fmla="*/ 2964 w 4314"/>
              <a:gd name="T55" fmla="*/ 990 h 1295"/>
              <a:gd name="T56" fmla="*/ 3126 w 4314"/>
              <a:gd name="T57" fmla="*/ 1038 h 1295"/>
              <a:gd name="T58" fmla="*/ 3210 w 4314"/>
              <a:gd name="T59" fmla="*/ 1062 h 1295"/>
              <a:gd name="T60" fmla="*/ 3366 w 4314"/>
              <a:gd name="T61" fmla="*/ 1158 h 1295"/>
              <a:gd name="T62" fmla="*/ 3426 w 4314"/>
              <a:gd name="T63" fmla="*/ 1188 h 1295"/>
              <a:gd name="T64" fmla="*/ 3462 w 4314"/>
              <a:gd name="T65" fmla="*/ 1200 h 1295"/>
              <a:gd name="T66" fmla="*/ 3654 w 4314"/>
              <a:gd name="T67" fmla="*/ 1254 h 1295"/>
              <a:gd name="T68" fmla="*/ 4188 w 4314"/>
              <a:gd name="T69" fmla="*/ 1272 h 1295"/>
              <a:gd name="T70" fmla="*/ 4314 w 4314"/>
              <a:gd name="T71" fmla="*/ 1272 h 1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314" h="1295">
                <a:moveTo>
                  <a:pt x="0" y="0"/>
                </a:moveTo>
                <a:cubicBezTo>
                  <a:pt x="44" y="6"/>
                  <a:pt x="87" y="14"/>
                  <a:pt x="132" y="18"/>
                </a:cubicBezTo>
                <a:cubicBezTo>
                  <a:pt x="182" y="16"/>
                  <a:pt x="287" y="6"/>
                  <a:pt x="342" y="18"/>
                </a:cubicBezTo>
                <a:cubicBezTo>
                  <a:pt x="358" y="22"/>
                  <a:pt x="369" y="35"/>
                  <a:pt x="384" y="42"/>
                </a:cubicBezTo>
                <a:cubicBezTo>
                  <a:pt x="384" y="42"/>
                  <a:pt x="429" y="57"/>
                  <a:pt x="438" y="60"/>
                </a:cubicBezTo>
                <a:cubicBezTo>
                  <a:pt x="475" y="72"/>
                  <a:pt x="518" y="73"/>
                  <a:pt x="552" y="90"/>
                </a:cubicBezTo>
                <a:cubicBezTo>
                  <a:pt x="591" y="110"/>
                  <a:pt x="631" y="148"/>
                  <a:pt x="672" y="162"/>
                </a:cubicBezTo>
                <a:cubicBezTo>
                  <a:pt x="689" y="168"/>
                  <a:pt x="697" y="169"/>
                  <a:pt x="714" y="180"/>
                </a:cubicBezTo>
                <a:cubicBezTo>
                  <a:pt x="738" y="195"/>
                  <a:pt x="761" y="216"/>
                  <a:pt x="786" y="228"/>
                </a:cubicBezTo>
                <a:cubicBezTo>
                  <a:pt x="816" y="243"/>
                  <a:pt x="840" y="250"/>
                  <a:pt x="870" y="270"/>
                </a:cubicBezTo>
                <a:cubicBezTo>
                  <a:pt x="889" y="283"/>
                  <a:pt x="925" y="287"/>
                  <a:pt x="948" y="294"/>
                </a:cubicBezTo>
                <a:cubicBezTo>
                  <a:pt x="994" y="307"/>
                  <a:pt x="1039" y="327"/>
                  <a:pt x="1086" y="336"/>
                </a:cubicBezTo>
                <a:cubicBezTo>
                  <a:pt x="1104" y="339"/>
                  <a:pt x="1133" y="341"/>
                  <a:pt x="1152" y="348"/>
                </a:cubicBezTo>
                <a:cubicBezTo>
                  <a:pt x="1201" y="366"/>
                  <a:pt x="1264" y="396"/>
                  <a:pt x="1314" y="408"/>
                </a:cubicBezTo>
                <a:cubicBezTo>
                  <a:pt x="1348" y="416"/>
                  <a:pt x="1383" y="419"/>
                  <a:pt x="1416" y="432"/>
                </a:cubicBezTo>
                <a:cubicBezTo>
                  <a:pt x="1460" y="449"/>
                  <a:pt x="1508" y="477"/>
                  <a:pt x="1554" y="486"/>
                </a:cubicBezTo>
                <a:cubicBezTo>
                  <a:pt x="1681" y="570"/>
                  <a:pt x="1846" y="617"/>
                  <a:pt x="1992" y="654"/>
                </a:cubicBezTo>
                <a:cubicBezTo>
                  <a:pt x="2034" y="664"/>
                  <a:pt x="1982" y="655"/>
                  <a:pt x="2034" y="672"/>
                </a:cubicBezTo>
                <a:cubicBezTo>
                  <a:pt x="2045" y="676"/>
                  <a:pt x="2091" y="682"/>
                  <a:pt x="2100" y="684"/>
                </a:cubicBezTo>
                <a:cubicBezTo>
                  <a:pt x="2146" y="694"/>
                  <a:pt x="2191" y="707"/>
                  <a:pt x="2238" y="714"/>
                </a:cubicBezTo>
                <a:cubicBezTo>
                  <a:pt x="2270" y="733"/>
                  <a:pt x="2306" y="747"/>
                  <a:pt x="2340" y="762"/>
                </a:cubicBezTo>
                <a:cubicBezTo>
                  <a:pt x="2352" y="767"/>
                  <a:pt x="2365" y="767"/>
                  <a:pt x="2376" y="774"/>
                </a:cubicBezTo>
                <a:cubicBezTo>
                  <a:pt x="2413" y="799"/>
                  <a:pt x="2456" y="814"/>
                  <a:pt x="2496" y="834"/>
                </a:cubicBezTo>
                <a:cubicBezTo>
                  <a:pt x="2519" y="846"/>
                  <a:pt x="2536" y="857"/>
                  <a:pt x="2562" y="864"/>
                </a:cubicBezTo>
                <a:cubicBezTo>
                  <a:pt x="2637" y="920"/>
                  <a:pt x="2691" y="927"/>
                  <a:pt x="2784" y="942"/>
                </a:cubicBezTo>
                <a:cubicBezTo>
                  <a:pt x="2829" y="949"/>
                  <a:pt x="2789" y="945"/>
                  <a:pt x="2826" y="954"/>
                </a:cubicBezTo>
                <a:cubicBezTo>
                  <a:pt x="2846" y="959"/>
                  <a:pt x="2886" y="966"/>
                  <a:pt x="2886" y="966"/>
                </a:cubicBezTo>
                <a:cubicBezTo>
                  <a:pt x="2914" y="980"/>
                  <a:pt x="2932" y="985"/>
                  <a:pt x="2964" y="990"/>
                </a:cubicBezTo>
                <a:cubicBezTo>
                  <a:pt x="3016" y="1011"/>
                  <a:pt x="3071" y="1030"/>
                  <a:pt x="3126" y="1038"/>
                </a:cubicBezTo>
                <a:cubicBezTo>
                  <a:pt x="3157" y="1054"/>
                  <a:pt x="3174" y="1057"/>
                  <a:pt x="3210" y="1062"/>
                </a:cubicBezTo>
                <a:cubicBezTo>
                  <a:pt x="3268" y="1081"/>
                  <a:pt x="3317" y="1123"/>
                  <a:pt x="3366" y="1158"/>
                </a:cubicBezTo>
                <a:cubicBezTo>
                  <a:pt x="3384" y="1171"/>
                  <a:pt x="3406" y="1180"/>
                  <a:pt x="3426" y="1188"/>
                </a:cubicBezTo>
                <a:cubicBezTo>
                  <a:pt x="3438" y="1193"/>
                  <a:pt x="3462" y="1200"/>
                  <a:pt x="3462" y="1200"/>
                </a:cubicBezTo>
                <a:cubicBezTo>
                  <a:pt x="3503" y="1241"/>
                  <a:pt x="3598" y="1240"/>
                  <a:pt x="3654" y="1254"/>
                </a:cubicBezTo>
                <a:cubicBezTo>
                  <a:pt x="3818" y="1295"/>
                  <a:pt x="4077" y="1271"/>
                  <a:pt x="4188" y="1272"/>
                </a:cubicBezTo>
                <a:cubicBezTo>
                  <a:pt x="4230" y="1272"/>
                  <a:pt x="4272" y="1272"/>
                  <a:pt x="4314" y="1272"/>
                </a:cubicBezTo>
              </a:path>
            </a:pathLst>
          </a:custGeom>
          <a:noFill/>
          <a:ln w="571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896" name="Line 8"/>
          <p:cNvSpPr>
            <a:spLocks noChangeShapeType="1"/>
          </p:cNvSpPr>
          <p:nvPr/>
        </p:nvSpPr>
        <p:spPr bwMode="auto">
          <a:xfrm flipH="1">
            <a:off x="3124200" y="4724400"/>
            <a:ext cx="5943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05" name="Text Box 17"/>
          <p:cNvSpPr txBox="1">
            <a:spLocks noChangeArrowheads="1"/>
          </p:cNvSpPr>
          <p:nvPr/>
        </p:nvSpPr>
        <p:spPr bwMode="auto">
          <a:xfrm>
            <a:off x="3962400" y="1676400"/>
            <a:ext cx="5105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a:t>5 percent slope</a:t>
            </a:r>
          </a:p>
        </p:txBody>
      </p:sp>
      <p:sp>
        <p:nvSpPr>
          <p:cNvPr id="37908" name="Line 20"/>
          <p:cNvSpPr>
            <a:spLocks noChangeShapeType="1"/>
          </p:cNvSpPr>
          <p:nvPr/>
        </p:nvSpPr>
        <p:spPr bwMode="auto">
          <a:xfrm>
            <a:off x="3581400" y="3581400"/>
            <a:ext cx="0" cy="1143000"/>
          </a:xfrm>
          <a:prstGeom prst="line">
            <a:avLst/>
          </a:prstGeom>
          <a:noFill/>
          <a:ln w="571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09" name="Line 21"/>
          <p:cNvSpPr>
            <a:spLocks noChangeShapeType="1"/>
          </p:cNvSpPr>
          <p:nvPr/>
        </p:nvSpPr>
        <p:spPr bwMode="auto">
          <a:xfrm>
            <a:off x="8534400" y="3581400"/>
            <a:ext cx="0" cy="11430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15" name="Text Box 27"/>
          <p:cNvSpPr txBox="1">
            <a:spLocks noChangeArrowheads="1"/>
          </p:cNvSpPr>
          <p:nvPr/>
        </p:nvSpPr>
        <p:spPr bwMode="auto">
          <a:xfrm rot="27000000">
            <a:off x="3254375" y="2994025"/>
            <a:ext cx="990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600" b="1">
                <a:solidFill>
                  <a:srgbClr val="FFFFFF"/>
                </a:solidFill>
              </a:rPr>
              <a:t>2 feet</a:t>
            </a:r>
            <a:endParaRPr lang="en-US" altLang="en-US" sz="1600">
              <a:solidFill>
                <a:srgbClr val="FFFFFF"/>
              </a:solidFill>
            </a:endParaRPr>
          </a:p>
        </p:txBody>
      </p:sp>
      <p:sp>
        <p:nvSpPr>
          <p:cNvPr id="37916" name="Text Box 28"/>
          <p:cNvSpPr txBox="1">
            <a:spLocks noChangeArrowheads="1"/>
          </p:cNvSpPr>
          <p:nvPr/>
        </p:nvSpPr>
        <p:spPr bwMode="auto">
          <a:xfrm rot="5400000">
            <a:off x="3267075" y="3906838"/>
            <a:ext cx="990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600" b="1">
                <a:solidFill>
                  <a:srgbClr val="FFFFFF"/>
                </a:solidFill>
              </a:rPr>
              <a:t>3 feet</a:t>
            </a:r>
            <a:endParaRPr lang="en-US" altLang="en-US"/>
          </a:p>
        </p:txBody>
      </p:sp>
      <p:sp>
        <p:nvSpPr>
          <p:cNvPr id="37917" name="Line 29"/>
          <p:cNvSpPr>
            <a:spLocks noChangeShapeType="1"/>
          </p:cNvSpPr>
          <p:nvPr/>
        </p:nvSpPr>
        <p:spPr bwMode="auto">
          <a:xfrm>
            <a:off x="3581400" y="2819400"/>
            <a:ext cx="0" cy="762000"/>
          </a:xfrm>
          <a:prstGeom prst="line">
            <a:avLst/>
          </a:prstGeom>
          <a:noFill/>
          <a:ln w="5715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18" name="Text Box 30"/>
          <p:cNvSpPr txBox="1">
            <a:spLocks noChangeArrowheads="1"/>
          </p:cNvSpPr>
          <p:nvPr/>
        </p:nvSpPr>
        <p:spPr bwMode="auto">
          <a:xfrm rot="5400000">
            <a:off x="8207375" y="3908425"/>
            <a:ext cx="990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600"/>
              <a:t>3 feet</a:t>
            </a:r>
            <a:endParaRPr lang="en-US" altLang="en-US"/>
          </a:p>
        </p:txBody>
      </p:sp>
      <p:sp>
        <p:nvSpPr>
          <p:cNvPr id="37919" name="Text Box 31"/>
          <p:cNvSpPr txBox="1">
            <a:spLocks noChangeArrowheads="1"/>
          </p:cNvSpPr>
          <p:nvPr/>
        </p:nvSpPr>
        <p:spPr bwMode="auto">
          <a:xfrm>
            <a:off x="3657600" y="4876801"/>
            <a:ext cx="2286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a:t>Straight edge at eye level</a:t>
            </a:r>
            <a:endParaRPr lang="en-US" altLang="en-US"/>
          </a:p>
        </p:txBody>
      </p:sp>
      <p:sp>
        <p:nvSpPr>
          <p:cNvPr id="37920" name="Line 32"/>
          <p:cNvSpPr>
            <a:spLocks noChangeShapeType="1"/>
          </p:cNvSpPr>
          <p:nvPr/>
        </p:nvSpPr>
        <p:spPr bwMode="auto">
          <a:xfrm flipV="1">
            <a:off x="5867400" y="4724400"/>
            <a:ext cx="3048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21" name="Text Box 33"/>
          <p:cNvSpPr txBox="1">
            <a:spLocks noChangeArrowheads="1"/>
          </p:cNvSpPr>
          <p:nvPr/>
        </p:nvSpPr>
        <p:spPr bwMode="auto">
          <a:xfrm>
            <a:off x="4648200" y="5410201"/>
            <a:ext cx="3048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a:t>Slope stakes are 100 feet apart</a:t>
            </a:r>
          </a:p>
        </p:txBody>
      </p:sp>
    </p:spTree>
    <p:extLst>
      <p:ext uri="{BB962C8B-B14F-4D97-AF65-F5344CB8AC3E}">
        <p14:creationId xmlns:p14="http://schemas.microsoft.com/office/powerpoint/2010/main" val="14413124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2" fill="hold" grpId="0" nodeType="clickEffect">
                                  <p:stCondLst>
                                    <p:cond delay="0"/>
                                  </p:stCondLst>
                                  <p:childTnLst>
                                    <p:set>
                                      <p:cBhvr>
                                        <p:cTn id="6" dur="1" fill="hold">
                                          <p:stCondLst>
                                            <p:cond delay="0"/>
                                          </p:stCondLst>
                                        </p:cTn>
                                        <p:tgtEl>
                                          <p:spTgt spid="37896"/>
                                        </p:tgtEl>
                                        <p:attrNameLst>
                                          <p:attrName>style.visibility</p:attrName>
                                        </p:attrNameLst>
                                      </p:cBhvr>
                                      <p:to>
                                        <p:strVal val="visible"/>
                                      </p:to>
                                    </p:set>
                                    <p:anim calcmode="lin" valueType="num">
                                      <p:cBhvr>
                                        <p:cTn id="7" dur="500" fill="hold"/>
                                        <p:tgtEl>
                                          <p:spTgt spid="37896"/>
                                        </p:tgtEl>
                                        <p:attrNameLst>
                                          <p:attrName>ppt_x</p:attrName>
                                        </p:attrNameLst>
                                      </p:cBhvr>
                                      <p:tavLst>
                                        <p:tav tm="0">
                                          <p:val>
                                            <p:strVal val="#ppt_x+#ppt_w/2"/>
                                          </p:val>
                                        </p:tav>
                                        <p:tav tm="100000">
                                          <p:val>
                                            <p:strVal val="#ppt_x"/>
                                          </p:val>
                                        </p:tav>
                                      </p:tavLst>
                                    </p:anim>
                                    <p:anim calcmode="lin" valueType="num">
                                      <p:cBhvr>
                                        <p:cTn id="8" dur="500" fill="hold"/>
                                        <p:tgtEl>
                                          <p:spTgt spid="37896"/>
                                        </p:tgtEl>
                                        <p:attrNameLst>
                                          <p:attrName>ppt_y</p:attrName>
                                        </p:attrNameLst>
                                      </p:cBhvr>
                                      <p:tavLst>
                                        <p:tav tm="0">
                                          <p:val>
                                            <p:strVal val="#ppt_y"/>
                                          </p:val>
                                        </p:tav>
                                        <p:tav tm="100000">
                                          <p:val>
                                            <p:strVal val="#ppt_y"/>
                                          </p:val>
                                        </p:tav>
                                      </p:tavLst>
                                    </p:anim>
                                    <p:anim calcmode="lin" valueType="num">
                                      <p:cBhvr>
                                        <p:cTn id="9" dur="500" fill="hold"/>
                                        <p:tgtEl>
                                          <p:spTgt spid="37896"/>
                                        </p:tgtEl>
                                        <p:attrNameLst>
                                          <p:attrName>ppt_w</p:attrName>
                                        </p:attrNameLst>
                                      </p:cBhvr>
                                      <p:tavLst>
                                        <p:tav tm="0">
                                          <p:val>
                                            <p:fltVal val="0"/>
                                          </p:val>
                                        </p:tav>
                                        <p:tav tm="100000">
                                          <p:val>
                                            <p:strVal val="#ppt_w"/>
                                          </p:val>
                                        </p:tav>
                                      </p:tavLst>
                                    </p:anim>
                                    <p:anim calcmode="lin" valueType="num">
                                      <p:cBhvr>
                                        <p:cTn id="10" dur="500" fill="hold"/>
                                        <p:tgtEl>
                                          <p:spTgt spid="37896"/>
                                        </p:tgtEl>
                                        <p:attrNameLst>
                                          <p:attrName>ppt_h</p:attrName>
                                        </p:attrNameLst>
                                      </p:cBhvr>
                                      <p:tavLst>
                                        <p:tav tm="0">
                                          <p:val>
                                            <p:strVal val="#ppt_h"/>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791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792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7" presetClass="entr" presetSubtype="4" fill="hold" grpId="0" nodeType="clickEffect">
                                  <p:stCondLst>
                                    <p:cond delay="0"/>
                                  </p:stCondLst>
                                  <p:childTnLst>
                                    <p:set>
                                      <p:cBhvr>
                                        <p:cTn id="22" dur="1" fill="hold">
                                          <p:stCondLst>
                                            <p:cond delay="0"/>
                                          </p:stCondLst>
                                        </p:cTn>
                                        <p:tgtEl>
                                          <p:spTgt spid="37908"/>
                                        </p:tgtEl>
                                        <p:attrNameLst>
                                          <p:attrName>style.visibility</p:attrName>
                                        </p:attrNameLst>
                                      </p:cBhvr>
                                      <p:to>
                                        <p:strVal val="visible"/>
                                      </p:to>
                                    </p:set>
                                    <p:anim calcmode="lin" valueType="num">
                                      <p:cBhvr>
                                        <p:cTn id="23" dur="500" fill="hold"/>
                                        <p:tgtEl>
                                          <p:spTgt spid="37908"/>
                                        </p:tgtEl>
                                        <p:attrNameLst>
                                          <p:attrName>ppt_x</p:attrName>
                                        </p:attrNameLst>
                                      </p:cBhvr>
                                      <p:tavLst>
                                        <p:tav tm="0">
                                          <p:val>
                                            <p:strVal val="#ppt_x"/>
                                          </p:val>
                                        </p:tav>
                                        <p:tav tm="100000">
                                          <p:val>
                                            <p:strVal val="#ppt_x"/>
                                          </p:val>
                                        </p:tav>
                                      </p:tavLst>
                                    </p:anim>
                                    <p:anim calcmode="lin" valueType="num">
                                      <p:cBhvr>
                                        <p:cTn id="24" dur="500" fill="hold"/>
                                        <p:tgtEl>
                                          <p:spTgt spid="37908"/>
                                        </p:tgtEl>
                                        <p:attrNameLst>
                                          <p:attrName>ppt_y</p:attrName>
                                        </p:attrNameLst>
                                      </p:cBhvr>
                                      <p:tavLst>
                                        <p:tav tm="0">
                                          <p:val>
                                            <p:strVal val="#ppt_y+#ppt_h/2"/>
                                          </p:val>
                                        </p:tav>
                                        <p:tav tm="100000">
                                          <p:val>
                                            <p:strVal val="#ppt_y"/>
                                          </p:val>
                                        </p:tav>
                                      </p:tavLst>
                                    </p:anim>
                                    <p:anim calcmode="lin" valueType="num">
                                      <p:cBhvr>
                                        <p:cTn id="25" dur="500" fill="hold"/>
                                        <p:tgtEl>
                                          <p:spTgt spid="37908"/>
                                        </p:tgtEl>
                                        <p:attrNameLst>
                                          <p:attrName>ppt_w</p:attrName>
                                        </p:attrNameLst>
                                      </p:cBhvr>
                                      <p:tavLst>
                                        <p:tav tm="0">
                                          <p:val>
                                            <p:strVal val="#ppt_w"/>
                                          </p:val>
                                        </p:tav>
                                        <p:tav tm="100000">
                                          <p:val>
                                            <p:strVal val="#ppt_w"/>
                                          </p:val>
                                        </p:tav>
                                      </p:tavLst>
                                    </p:anim>
                                    <p:anim calcmode="lin" valueType="num">
                                      <p:cBhvr>
                                        <p:cTn id="26" dur="500" fill="hold"/>
                                        <p:tgtEl>
                                          <p:spTgt spid="37908"/>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37916"/>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7" presetClass="entr" presetSubtype="4" fill="hold" grpId="0" nodeType="clickEffect">
                                  <p:stCondLst>
                                    <p:cond delay="0"/>
                                  </p:stCondLst>
                                  <p:childTnLst>
                                    <p:set>
                                      <p:cBhvr>
                                        <p:cTn id="34" dur="1" fill="hold">
                                          <p:stCondLst>
                                            <p:cond delay="0"/>
                                          </p:stCondLst>
                                        </p:cTn>
                                        <p:tgtEl>
                                          <p:spTgt spid="37917"/>
                                        </p:tgtEl>
                                        <p:attrNameLst>
                                          <p:attrName>style.visibility</p:attrName>
                                        </p:attrNameLst>
                                      </p:cBhvr>
                                      <p:to>
                                        <p:strVal val="visible"/>
                                      </p:to>
                                    </p:set>
                                    <p:anim calcmode="lin" valueType="num">
                                      <p:cBhvr>
                                        <p:cTn id="35" dur="500" fill="hold"/>
                                        <p:tgtEl>
                                          <p:spTgt spid="37917"/>
                                        </p:tgtEl>
                                        <p:attrNameLst>
                                          <p:attrName>ppt_x</p:attrName>
                                        </p:attrNameLst>
                                      </p:cBhvr>
                                      <p:tavLst>
                                        <p:tav tm="0">
                                          <p:val>
                                            <p:strVal val="#ppt_x"/>
                                          </p:val>
                                        </p:tav>
                                        <p:tav tm="100000">
                                          <p:val>
                                            <p:strVal val="#ppt_x"/>
                                          </p:val>
                                        </p:tav>
                                      </p:tavLst>
                                    </p:anim>
                                    <p:anim calcmode="lin" valueType="num">
                                      <p:cBhvr>
                                        <p:cTn id="36" dur="500" fill="hold"/>
                                        <p:tgtEl>
                                          <p:spTgt spid="37917"/>
                                        </p:tgtEl>
                                        <p:attrNameLst>
                                          <p:attrName>ppt_y</p:attrName>
                                        </p:attrNameLst>
                                      </p:cBhvr>
                                      <p:tavLst>
                                        <p:tav tm="0">
                                          <p:val>
                                            <p:strVal val="#ppt_y+#ppt_h/2"/>
                                          </p:val>
                                        </p:tav>
                                        <p:tav tm="100000">
                                          <p:val>
                                            <p:strVal val="#ppt_y"/>
                                          </p:val>
                                        </p:tav>
                                      </p:tavLst>
                                    </p:anim>
                                    <p:anim calcmode="lin" valueType="num">
                                      <p:cBhvr>
                                        <p:cTn id="37" dur="500" fill="hold"/>
                                        <p:tgtEl>
                                          <p:spTgt spid="37917"/>
                                        </p:tgtEl>
                                        <p:attrNameLst>
                                          <p:attrName>ppt_w</p:attrName>
                                        </p:attrNameLst>
                                      </p:cBhvr>
                                      <p:tavLst>
                                        <p:tav tm="0">
                                          <p:val>
                                            <p:strVal val="#ppt_w"/>
                                          </p:val>
                                        </p:tav>
                                        <p:tav tm="100000">
                                          <p:val>
                                            <p:strVal val="#ppt_w"/>
                                          </p:val>
                                        </p:tav>
                                      </p:tavLst>
                                    </p:anim>
                                    <p:anim calcmode="lin" valueType="num">
                                      <p:cBhvr>
                                        <p:cTn id="38" dur="500" fill="hold"/>
                                        <p:tgtEl>
                                          <p:spTgt spid="37917"/>
                                        </p:tgtEl>
                                        <p:attrNameLst>
                                          <p:attrName>ppt_h</p:attrName>
                                        </p:attrNameLst>
                                      </p:cBhvr>
                                      <p:tavLst>
                                        <p:tav tm="0">
                                          <p:val>
                                            <p:fltVal val="0"/>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37915"/>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23" presetClass="entr" presetSubtype="528" fill="hold" grpId="0" nodeType="clickEffect">
                                  <p:stCondLst>
                                    <p:cond delay="0"/>
                                  </p:stCondLst>
                                  <p:childTnLst>
                                    <p:set>
                                      <p:cBhvr>
                                        <p:cTn id="46" dur="1" fill="hold">
                                          <p:stCondLst>
                                            <p:cond delay="0"/>
                                          </p:stCondLst>
                                        </p:cTn>
                                        <p:tgtEl>
                                          <p:spTgt spid="37905"/>
                                        </p:tgtEl>
                                        <p:attrNameLst>
                                          <p:attrName>style.visibility</p:attrName>
                                        </p:attrNameLst>
                                      </p:cBhvr>
                                      <p:to>
                                        <p:strVal val="visible"/>
                                      </p:to>
                                    </p:set>
                                    <p:anim calcmode="lin" valueType="num">
                                      <p:cBhvr>
                                        <p:cTn id="47" dur="500" fill="hold"/>
                                        <p:tgtEl>
                                          <p:spTgt spid="37905"/>
                                        </p:tgtEl>
                                        <p:attrNameLst>
                                          <p:attrName>ppt_w</p:attrName>
                                        </p:attrNameLst>
                                      </p:cBhvr>
                                      <p:tavLst>
                                        <p:tav tm="0">
                                          <p:val>
                                            <p:fltVal val="0"/>
                                          </p:val>
                                        </p:tav>
                                        <p:tav tm="100000">
                                          <p:val>
                                            <p:strVal val="#ppt_w"/>
                                          </p:val>
                                        </p:tav>
                                      </p:tavLst>
                                    </p:anim>
                                    <p:anim calcmode="lin" valueType="num">
                                      <p:cBhvr>
                                        <p:cTn id="48" dur="500" fill="hold"/>
                                        <p:tgtEl>
                                          <p:spTgt spid="37905"/>
                                        </p:tgtEl>
                                        <p:attrNameLst>
                                          <p:attrName>ppt_h</p:attrName>
                                        </p:attrNameLst>
                                      </p:cBhvr>
                                      <p:tavLst>
                                        <p:tav tm="0">
                                          <p:val>
                                            <p:fltVal val="0"/>
                                          </p:val>
                                        </p:tav>
                                        <p:tav tm="100000">
                                          <p:val>
                                            <p:strVal val="#ppt_h"/>
                                          </p:val>
                                        </p:tav>
                                      </p:tavLst>
                                    </p:anim>
                                    <p:anim calcmode="lin" valueType="num">
                                      <p:cBhvr>
                                        <p:cTn id="49" dur="500" fill="hold"/>
                                        <p:tgtEl>
                                          <p:spTgt spid="37905"/>
                                        </p:tgtEl>
                                        <p:attrNameLst>
                                          <p:attrName>ppt_x</p:attrName>
                                        </p:attrNameLst>
                                      </p:cBhvr>
                                      <p:tavLst>
                                        <p:tav tm="0">
                                          <p:val>
                                            <p:fltVal val="0.5"/>
                                          </p:val>
                                        </p:tav>
                                        <p:tav tm="100000">
                                          <p:val>
                                            <p:strVal val="#ppt_x"/>
                                          </p:val>
                                        </p:tav>
                                      </p:tavLst>
                                    </p:anim>
                                    <p:anim calcmode="lin" valueType="num">
                                      <p:cBhvr>
                                        <p:cTn id="50" dur="500" fill="hold"/>
                                        <p:tgtEl>
                                          <p:spTgt spid="3790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6" grpId="0" animBg="1"/>
      <p:bldP spid="37905" grpId="0" autoUpdateAnimBg="0"/>
      <p:bldP spid="37908" grpId="0" animBg="1"/>
      <p:bldP spid="37915" grpId="0" autoUpdateAnimBg="0"/>
      <p:bldP spid="37916" grpId="0" autoUpdateAnimBg="0"/>
      <p:bldP spid="37917" grpId="0" animBg="1"/>
      <p:bldP spid="37919" grpId="0" autoUpdateAnimBg="0"/>
      <p:bldP spid="3792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u="sng" dirty="0"/>
              <a:t>Soil Depth Classes</a:t>
            </a:r>
            <a:r>
              <a:rPr lang="en-US" dirty="0"/>
              <a:t> </a:t>
            </a:r>
            <a:r>
              <a:rPr lang="en-US" sz="3600" dirty="0"/>
              <a:t>(Depth to bedrock)</a:t>
            </a:r>
            <a:r>
              <a:rPr lang="en-US" dirty="0"/>
              <a:t>:</a:t>
            </a:r>
          </a:p>
        </p:txBody>
      </p:sp>
      <p:sp>
        <p:nvSpPr>
          <p:cNvPr id="3" name="Content Placeholder 2"/>
          <p:cNvSpPr>
            <a:spLocks noGrp="1"/>
          </p:cNvSpPr>
          <p:nvPr>
            <p:ph idx="1"/>
          </p:nvPr>
        </p:nvSpPr>
        <p:spPr/>
        <p:txBody>
          <a:bodyPr/>
          <a:lstStyle/>
          <a:p>
            <a:r>
              <a:rPr lang="en-US" dirty="0"/>
              <a:t>Very Deep - 60+ inches (150+ cm.)</a:t>
            </a:r>
          </a:p>
          <a:p>
            <a:r>
              <a:rPr lang="en-US" dirty="0"/>
              <a:t>Deep – 40 to 60 in. (100 – 150 cm.)</a:t>
            </a:r>
          </a:p>
          <a:p>
            <a:r>
              <a:rPr lang="en-US" dirty="0"/>
              <a:t>Moderately Deep – 20 to 40 inches (50 – 100 cm.)</a:t>
            </a:r>
          </a:p>
          <a:p>
            <a:r>
              <a:rPr lang="en-US" dirty="0"/>
              <a:t>Shallow – 10 to 20 inches (25 – 50 cm.)</a:t>
            </a:r>
          </a:p>
          <a:p>
            <a:r>
              <a:rPr lang="en-US" dirty="0"/>
              <a:t>Very Shallow - &lt; 10 inches (&lt; 25 cm.)</a:t>
            </a:r>
          </a:p>
        </p:txBody>
      </p:sp>
    </p:spTree>
    <p:extLst>
      <p:ext uri="{BB962C8B-B14F-4D97-AF65-F5344CB8AC3E}">
        <p14:creationId xmlns:p14="http://schemas.microsoft.com/office/powerpoint/2010/main" val="28133024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highlight>
                  <a:srgbClr val="FFFF00"/>
                </a:highlight>
              </a:rPr>
              <a:t>Soil</a:t>
            </a:r>
            <a:r>
              <a:rPr lang="en-US" b="1" dirty="0"/>
              <a:t> and Root Restrictive Layers</a:t>
            </a:r>
          </a:p>
        </p:txBody>
      </p:sp>
      <p:sp>
        <p:nvSpPr>
          <p:cNvPr id="3" name="Content Placeholder 2"/>
          <p:cNvSpPr>
            <a:spLocks noGrp="1"/>
          </p:cNvSpPr>
          <p:nvPr>
            <p:ph idx="1"/>
          </p:nvPr>
        </p:nvSpPr>
        <p:spPr/>
        <p:txBody>
          <a:bodyPr/>
          <a:lstStyle/>
          <a:p>
            <a:r>
              <a:rPr lang="en-US" dirty="0">
                <a:highlight>
                  <a:srgbClr val="FFFF00"/>
                </a:highlight>
              </a:rPr>
              <a:t>Bedrock (both hard and soft)</a:t>
            </a:r>
          </a:p>
          <a:p>
            <a:r>
              <a:rPr lang="en-US" dirty="0"/>
              <a:t>Sand and gravel</a:t>
            </a:r>
          </a:p>
          <a:p>
            <a:r>
              <a:rPr lang="en-US" dirty="0"/>
              <a:t>Claypan (natric horizon)</a:t>
            </a:r>
          </a:p>
          <a:p>
            <a:r>
              <a:rPr lang="en-US" dirty="0"/>
              <a:t>Water table</a:t>
            </a:r>
          </a:p>
          <a:p>
            <a:r>
              <a:rPr lang="en-US" dirty="0"/>
              <a:t>Compaction </a:t>
            </a: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Soil Restrictive Layers</a:t>
            </a:r>
          </a:p>
        </p:txBody>
      </p:sp>
      <p:sp>
        <p:nvSpPr>
          <p:cNvPr id="3" name="Content Placeholder 2"/>
          <p:cNvSpPr>
            <a:spLocks noGrp="1"/>
          </p:cNvSpPr>
          <p:nvPr>
            <p:ph idx="1"/>
          </p:nvPr>
        </p:nvSpPr>
        <p:spPr/>
        <p:txBody>
          <a:bodyPr>
            <a:normAutofit/>
          </a:bodyPr>
          <a:lstStyle/>
          <a:p>
            <a:pPr marL="0" indent="0">
              <a:buNone/>
            </a:pPr>
            <a:r>
              <a:rPr lang="en-US" sz="3600" b="1" dirty="0"/>
              <a:t>Influences:</a:t>
            </a:r>
          </a:p>
          <a:p>
            <a:pPr lvl="1"/>
            <a:r>
              <a:rPr lang="en-US" sz="3200" dirty="0"/>
              <a:t>Rooting depth</a:t>
            </a:r>
          </a:p>
          <a:p>
            <a:pPr lvl="1"/>
            <a:r>
              <a:rPr lang="en-US" sz="3200" dirty="0"/>
              <a:t>Water infiltration and permeability</a:t>
            </a:r>
          </a:p>
          <a:p>
            <a:pPr lvl="1"/>
            <a:r>
              <a:rPr lang="en-US" sz="3200" dirty="0"/>
              <a:t>Salt accumulation</a:t>
            </a:r>
          </a:p>
          <a:p>
            <a:pPr lvl="1"/>
            <a:r>
              <a:rPr lang="en-US" sz="3200" dirty="0"/>
              <a:t>Land use and management</a:t>
            </a:r>
          </a:p>
          <a:p>
            <a:pPr lvl="1"/>
            <a:r>
              <a:rPr lang="en-US" sz="3200" dirty="0">
                <a:highlight>
                  <a:srgbClr val="FFFF00"/>
                </a:highlight>
              </a:rPr>
              <a:t>Water holding capacity</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70688" y="234950"/>
            <a:ext cx="10972800" cy="1143000"/>
          </a:xfrm>
        </p:spPr>
        <p:txBody>
          <a:bodyPr/>
          <a:lstStyle/>
          <a:p>
            <a:pPr algn="l">
              <a:defRPr/>
            </a:pPr>
            <a:r>
              <a:rPr lang="en-US" altLang="en-US" sz="4800" u="sng" dirty="0">
                <a:latin typeface="Times New Roman" pitchFamily="18" charset="0"/>
              </a:rPr>
              <a:t>How long does it take for soil to form?</a:t>
            </a:r>
            <a:endParaRPr lang="en-US" altLang="en-US" u="sng" dirty="0"/>
          </a:p>
        </p:txBody>
      </p:sp>
      <p:sp>
        <p:nvSpPr>
          <p:cNvPr id="12291" name="Rectangle 3"/>
          <p:cNvSpPr>
            <a:spLocks noGrp="1" noChangeArrowheads="1"/>
          </p:cNvSpPr>
          <p:nvPr>
            <p:ph idx="1"/>
          </p:nvPr>
        </p:nvSpPr>
        <p:spPr>
          <a:xfrm>
            <a:off x="454152" y="1664208"/>
            <a:ext cx="10972800" cy="4203192"/>
          </a:xfrm>
        </p:spPr>
        <p:txBody>
          <a:bodyPr/>
          <a:lstStyle/>
          <a:p>
            <a:pPr>
              <a:buFont typeface="Monotype Sorts" pitchFamily="2" charset="2"/>
              <a:buNone/>
              <a:defRPr/>
            </a:pPr>
            <a:r>
              <a:rPr lang="en-US" altLang="en-US" dirty="0"/>
              <a:t>  </a:t>
            </a:r>
            <a:r>
              <a:rPr lang="en-US" altLang="en-US" sz="4000" dirty="0">
                <a:latin typeface="Times New Roman" pitchFamily="18" charset="0"/>
              </a:rPr>
              <a:t>In South Dakota, soils have been forming for thousands (east river) to millions of years (west river).</a:t>
            </a:r>
          </a:p>
          <a:p>
            <a:pPr>
              <a:buFont typeface="Monotype Sorts" pitchFamily="2" charset="2"/>
              <a:buNone/>
              <a:defRPr/>
            </a:pPr>
            <a:endParaRPr lang="en-US" altLang="en-US" sz="1200" dirty="0">
              <a:latin typeface="Times New Roman" pitchFamily="18" charset="0"/>
            </a:endParaRPr>
          </a:p>
          <a:p>
            <a:pPr>
              <a:buFont typeface="Monotype Sorts" pitchFamily="2" charset="2"/>
              <a:buChar char="W"/>
              <a:defRPr/>
            </a:pPr>
            <a:r>
              <a:rPr lang="en-US" altLang="en-US" dirty="0">
                <a:solidFill>
                  <a:srgbClr val="FFFF00"/>
                </a:solidFill>
                <a:latin typeface="Times New Roman" pitchFamily="18" charset="0"/>
              </a:rPr>
              <a:t>In SD, it takes hundreds (200 to 500) of years to form one inch of topsoil - depending on the 5 soil forming factors.</a:t>
            </a:r>
            <a:endParaRPr lang="en-US" altLang="en-US" sz="4000" dirty="0">
              <a:solidFill>
                <a:srgbClr val="FFFF00"/>
              </a:solidFill>
              <a:latin typeface="Times New Roman" pitchFamily="18" charset="0"/>
            </a:endParaRPr>
          </a:p>
          <a:p>
            <a:pPr>
              <a:buFont typeface="Monotype Sorts" pitchFamily="2" charset="2"/>
              <a:buNone/>
              <a:defRPr/>
            </a:pPr>
            <a:endParaRPr lang="en-US" altLang="en-US" dirty="0"/>
          </a:p>
        </p:txBody>
      </p:sp>
      <p:graphicFrame>
        <p:nvGraphicFramePr>
          <p:cNvPr id="12292" name="Object 4"/>
          <p:cNvGraphicFramePr>
            <a:graphicFrameLocks noChangeAspect="1"/>
          </p:cNvGraphicFramePr>
          <p:nvPr>
            <p:extLst>
              <p:ext uri="{D42A27DB-BD31-4B8C-83A1-F6EECF244321}">
                <p14:modId xmlns:p14="http://schemas.microsoft.com/office/powerpoint/2010/main" val="760704834"/>
              </p:ext>
            </p:extLst>
          </p:nvPr>
        </p:nvGraphicFramePr>
        <p:xfrm>
          <a:off x="10371169" y="584200"/>
          <a:ext cx="1544638" cy="1587500"/>
        </p:xfrm>
        <a:graphic>
          <a:graphicData uri="http://schemas.openxmlformats.org/presentationml/2006/ole">
            <mc:AlternateContent xmlns:mc="http://schemas.openxmlformats.org/markup-compatibility/2006">
              <mc:Choice xmlns:v="urn:schemas-microsoft-com:vml" Requires="v">
                <p:oleObj spid="_x0000_s4201" name="Clip" r:id="rId4" imgW="3063875" imgH="3148013" progId="MS_ClipArt_Gallery.2">
                  <p:embed/>
                </p:oleObj>
              </mc:Choice>
              <mc:Fallback>
                <p:oleObj name="Clip" r:id="rId4" imgW="3063875" imgH="3148013"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71169" y="584200"/>
                        <a:ext cx="1544638" cy="158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690274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algn="l"/>
            <a:r>
              <a:rPr lang="en-US" altLang="en-US" u="sng" dirty="0"/>
              <a:t>What is Soil?</a:t>
            </a:r>
          </a:p>
        </p:txBody>
      </p:sp>
      <p:sp>
        <p:nvSpPr>
          <p:cNvPr id="10243" name="Rectangle 3"/>
          <p:cNvSpPr>
            <a:spLocks noGrp="1" noChangeArrowheads="1"/>
          </p:cNvSpPr>
          <p:nvPr>
            <p:ph idx="1"/>
          </p:nvPr>
        </p:nvSpPr>
        <p:spPr/>
        <p:txBody>
          <a:bodyPr/>
          <a:lstStyle/>
          <a:p>
            <a:pPr marL="0" indent="0">
              <a:buNone/>
            </a:pPr>
            <a:r>
              <a:rPr lang="en-US" altLang="en-US" dirty="0"/>
              <a:t>Soil is a </a:t>
            </a:r>
            <a:r>
              <a:rPr lang="en-US" altLang="en-US" u="sng" dirty="0"/>
              <a:t>natural</a:t>
            </a:r>
            <a:r>
              <a:rPr lang="en-US" altLang="en-US" dirty="0"/>
              <a:t>, three dimensional body at the Earth’s surface capable of supporting plants.  Soil is a mixture of:</a:t>
            </a:r>
          </a:p>
          <a:p>
            <a:pPr marL="0" indent="0">
              <a:buNone/>
            </a:pPr>
            <a:endParaRPr lang="en-US" altLang="en-US" sz="1400" dirty="0"/>
          </a:p>
          <a:p>
            <a:r>
              <a:rPr lang="en-US" altLang="en-US" dirty="0"/>
              <a:t> mineral particles (sand, silt, and clay)</a:t>
            </a:r>
          </a:p>
          <a:p>
            <a:r>
              <a:rPr lang="en-US" altLang="en-US" dirty="0"/>
              <a:t> organic materials (living and dead)</a:t>
            </a:r>
          </a:p>
          <a:p>
            <a:r>
              <a:rPr lang="en-US" altLang="en-US" dirty="0"/>
              <a:t> water</a:t>
            </a:r>
          </a:p>
          <a:p>
            <a:r>
              <a:rPr lang="en-US" altLang="en-US" dirty="0"/>
              <a:t> air</a:t>
            </a:r>
          </a:p>
        </p:txBody>
      </p:sp>
    </p:spTree>
    <p:extLst>
      <p:ext uri="{BB962C8B-B14F-4D97-AF65-F5344CB8AC3E}">
        <p14:creationId xmlns:p14="http://schemas.microsoft.com/office/powerpoint/2010/main" val="17175040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3502" y="2178170"/>
            <a:ext cx="10972800" cy="1143000"/>
          </a:xfrm>
        </p:spPr>
        <p:txBody>
          <a:bodyPr/>
          <a:lstStyle/>
          <a:p>
            <a:pPr>
              <a:defRPr/>
            </a:pPr>
            <a:r>
              <a:rPr lang="en-US" sz="7200" dirty="0"/>
              <a:t>Soil Morphology</a:t>
            </a:r>
          </a:p>
        </p:txBody>
      </p:sp>
    </p:spTree>
    <p:extLst>
      <p:ext uri="{BB962C8B-B14F-4D97-AF65-F5344CB8AC3E}">
        <p14:creationId xmlns:p14="http://schemas.microsoft.com/office/powerpoint/2010/main" val="8472403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p:cNvPicPr>
            <a:picLocks noChangeAspect="1" noChangeArrowheads="1"/>
          </p:cNvPicPr>
          <p:nvPr/>
        </p:nvPicPr>
        <p:blipFill>
          <a:blip r:embed="rId3">
            <a:lum bright="-14000"/>
            <a:extLst>
              <a:ext uri="{28A0092B-C50C-407E-A947-70E740481C1C}">
                <a14:useLocalDpi xmlns:a14="http://schemas.microsoft.com/office/drawing/2010/main" val="0"/>
              </a:ext>
            </a:extLst>
          </a:blip>
          <a:srcRect/>
          <a:stretch>
            <a:fillRect/>
          </a:stretch>
        </p:blipFill>
        <p:spPr bwMode="auto">
          <a:xfrm>
            <a:off x="-13136" y="0"/>
            <a:ext cx="626153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0483" name="Straight Connector 5"/>
          <p:cNvCxnSpPr>
            <a:cxnSpLocks noChangeShapeType="1"/>
          </p:cNvCxnSpPr>
          <p:nvPr/>
        </p:nvCxnSpPr>
        <p:spPr bwMode="auto">
          <a:xfrm>
            <a:off x="1547004" y="2590800"/>
            <a:ext cx="685800" cy="0"/>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sp>
        <p:nvSpPr>
          <p:cNvPr id="16388" name="TextBox 7"/>
          <p:cNvSpPr txBox="1">
            <a:spLocks noChangeArrowheads="1"/>
          </p:cNvSpPr>
          <p:nvPr/>
        </p:nvSpPr>
        <p:spPr bwMode="auto">
          <a:xfrm>
            <a:off x="1590660" y="2190750"/>
            <a:ext cx="685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eaLnBrk="0" fontAlgn="base" hangingPunct="0">
              <a:spcBef>
                <a:spcPct val="0"/>
              </a:spcBef>
              <a:spcAft>
                <a:spcPct val="0"/>
              </a:spcAft>
              <a:buClrTx/>
              <a:buFontTx/>
              <a:buNone/>
              <a:defRPr/>
            </a:pPr>
            <a:r>
              <a:rPr lang="en-US" altLang="en-US" sz="1800" dirty="0">
                <a:solidFill>
                  <a:srgbClr val="003399"/>
                </a:solidFill>
              </a:rPr>
              <a:t> </a:t>
            </a:r>
            <a:r>
              <a:rPr lang="en-US" altLang="en-US" sz="2000" b="1" dirty="0" err="1">
                <a:solidFill>
                  <a:srgbClr val="AAADCA">
                    <a:lumMod val="20000"/>
                    <a:lumOff val="80000"/>
                  </a:srgbClr>
                </a:solidFill>
              </a:rPr>
              <a:t>Ap</a:t>
            </a:r>
            <a:endParaRPr lang="en-US" altLang="en-US" sz="2000" b="1" dirty="0">
              <a:solidFill>
                <a:srgbClr val="AAADCA">
                  <a:lumMod val="20000"/>
                  <a:lumOff val="80000"/>
                </a:srgbClr>
              </a:solidFill>
            </a:endParaRPr>
          </a:p>
        </p:txBody>
      </p:sp>
      <p:sp>
        <p:nvSpPr>
          <p:cNvPr id="20485" name="TextBox 9"/>
          <p:cNvSpPr txBox="1">
            <a:spLocks noChangeArrowheads="1"/>
          </p:cNvSpPr>
          <p:nvPr/>
        </p:nvSpPr>
        <p:spPr bwMode="auto">
          <a:xfrm>
            <a:off x="1598568" y="2590800"/>
            <a:ext cx="533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lr>
                <a:schemeClr val="tx2"/>
              </a:buClr>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lr>
                <a:schemeClr val="tx2"/>
              </a:buClr>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itchFamily="34" charset="0"/>
              </a:defRPr>
            </a:lvl9pPr>
          </a:lstStyle>
          <a:p>
            <a:pPr fontAlgn="base">
              <a:spcBef>
                <a:spcPct val="0"/>
              </a:spcBef>
              <a:spcAft>
                <a:spcPct val="0"/>
              </a:spcAft>
              <a:buClrTx/>
              <a:buFontTx/>
              <a:buNone/>
            </a:pPr>
            <a:r>
              <a:rPr lang="en-US" altLang="en-US" sz="1800" dirty="0">
                <a:solidFill>
                  <a:srgbClr val="003399"/>
                </a:solidFill>
                <a:cs typeface="Arial" pitchFamily="34" charset="0"/>
              </a:rPr>
              <a:t> </a:t>
            </a:r>
            <a:r>
              <a:rPr lang="en-US" altLang="en-US" sz="2000" b="1" dirty="0" err="1">
                <a:solidFill>
                  <a:srgbClr val="00B0F0"/>
                </a:solidFill>
                <a:cs typeface="Arial" pitchFamily="34" charset="0"/>
              </a:rPr>
              <a:t>Bt</a:t>
            </a:r>
            <a:endParaRPr lang="en-US" altLang="en-US" sz="2000" b="1" dirty="0">
              <a:solidFill>
                <a:srgbClr val="00B0F0"/>
              </a:solidFill>
              <a:cs typeface="Arial" pitchFamily="34" charset="0"/>
            </a:endParaRPr>
          </a:p>
        </p:txBody>
      </p:sp>
      <p:cxnSp>
        <p:nvCxnSpPr>
          <p:cNvPr id="20486" name="Straight Connector 10"/>
          <p:cNvCxnSpPr>
            <a:cxnSpLocks noChangeShapeType="1"/>
          </p:cNvCxnSpPr>
          <p:nvPr/>
        </p:nvCxnSpPr>
        <p:spPr bwMode="auto">
          <a:xfrm>
            <a:off x="1547004" y="3081338"/>
            <a:ext cx="685800" cy="0"/>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sp>
        <p:nvSpPr>
          <p:cNvPr id="20487" name="TextBox 11"/>
          <p:cNvSpPr txBox="1">
            <a:spLocks noChangeArrowheads="1"/>
          </p:cNvSpPr>
          <p:nvPr/>
        </p:nvSpPr>
        <p:spPr bwMode="auto">
          <a:xfrm>
            <a:off x="1626158" y="3538794"/>
            <a:ext cx="762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lr>
                <a:schemeClr val="tx2"/>
              </a:buClr>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lr>
                <a:schemeClr val="tx2"/>
              </a:buClr>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itchFamily="34" charset="0"/>
              </a:defRPr>
            </a:lvl9pPr>
          </a:lstStyle>
          <a:p>
            <a:pPr fontAlgn="base">
              <a:spcBef>
                <a:spcPct val="0"/>
              </a:spcBef>
              <a:spcAft>
                <a:spcPct val="0"/>
              </a:spcAft>
              <a:buClrTx/>
              <a:buFontTx/>
              <a:buNone/>
            </a:pPr>
            <a:r>
              <a:rPr lang="en-US" altLang="en-US" sz="1800" dirty="0">
                <a:solidFill>
                  <a:srgbClr val="FFFFFF"/>
                </a:solidFill>
                <a:cs typeface="Arial" pitchFamily="34" charset="0"/>
              </a:rPr>
              <a:t> </a:t>
            </a:r>
            <a:r>
              <a:rPr lang="en-US" altLang="en-US" sz="2000" b="1" dirty="0">
                <a:cs typeface="Arial" pitchFamily="34" charset="0"/>
              </a:rPr>
              <a:t>Bk</a:t>
            </a:r>
          </a:p>
        </p:txBody>
      </p:sp>
      <p:cxnSp>
        <p:nvCxnSpPr>
          <p:cNvPr id="20488" name="Straight Connector 12"/>
          <p:cNvCxnSpPr>
            <a:cxnSpLocks noChangeShapeType="1"/>
          </p:cNvCxnSpPr>
          <p:nvPr/>
        </p:nvCxnSpPr>
        <p:spPr bwMode="auto">
          <a:xfrm>
            <a:off x="1522368" y="4572000"/>
            <a:ext cx="685800" cy="0"/>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sp>
        <p:nvSpPr>
          <p:cNvPr id="20489" name="TextBox 13"/>
          <p:cNvSpPr txBox="1">
            <a:spLocks noChangeArrowheads="1"/>
          </p:cNvSpPr>
          <p:nvPr/>
        </p:nvSpPr>
        <p:spPr bwMode="auto">
          <a:xfrm>
            <a:off x="1666860" y="4969143"/>
            <a:ext cx="53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lr>
                <a:schemeClr val="tx2"/>
              </a:buClr>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lr>
                <a:schemeClr val="tx2"/>
              </a:buClr>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itchFamily="34" charset="0"/>
              </a:defRPr>
            </a:lvl9pPr>
          </a:lstStyle>
          <a:p>
            <a:pPr fontAlgn="base">
              <a:spcBef>
                <a:spcPct val="0"/>
              </a:spcBef>
              <a:spcAft>
                <a:spcPct val="0"/>
              </a:spcAft>
              <a:buClrTx/>
              <a:buFontTx/>
              <a:buNone/>
            </a:pPr>
            <a:r>
              <a:rPr lang="en-US" altLang="en-US" sz="2400" b="1" dirty="0">
                <a:solidFill>
                  <a:srgbClr val="FFFF00"/>
                </a:solidFill>
                <a:cs typeface="Arial" pitchFamily="34" charset="0"/>
              </a:rPr>
              <a:t> C</a:t>
            </a:r>
          </a:p>
        </p:txBody>
      </p:sp>
      <p:sp>
        <p:nvSpPr>
          <p:cNvPr id="20490" name="Right Brace 10"/>
          <p:cNvSpPr>
            <a:spLocks/>
          </p:cNvSpPr>
          <p:nvPr/>
        </p:nvSpPr>
        <p:spPr bwMode="auto">
          <a:xfrm>
            <a:off x="2297307" y="2590800"/>
            <a:ext cx="381000" cy="490538"/>
          </a:xfrm>
          <a:prstGeom prst="rightBrace">
            <a:avLst>
              <a:gd name="adj1" fmla="val 8333"/>
              <a:gd name="adj2" fmla="val 50000"/>
            </a:avLst>
          </a:prstGeom>
          <a:noFill/>
          <a:ln w="19050"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chemeClr val="tx2"/>
              </a:buClr>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lr>
                <a:schemeClr val="tx2"/>
              </a:buClr>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lr>
                <a:schemeClr val="tx2"/>
              </a:buClr>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itchFamily="34" charset="0"/>
              </a:defRPr>
            </a:lvl9pPr>
          </a:lstStyle>
          <a:p>
            <a:pPr fontAlgn="base">
              <a:spcBef>
                <a:spcPct val="0"/>
              </a:spcBef>
              <a:spcAft>
                <a:spcPct val="0"/>
              </a:spcAft>
              <a:buClrTx/>
              <a:buFontTx/>
              <a:buNone/>
            </a:pPr>
            <a:endParaRPr lang="en-US" altLang="en-US" sz="1800">
              <a:solidFill>
                <a:srgbClr val="003399"/>
              </a:solidFill>
              <a:cs typeface="Arial" pitchFamily="34" charset="0"/>
            </a:endParaRPr>
          </a:p>
        </p:txBody>
      </p:sp>
      <p:sp>
        <p:nvSpPr>
          <p:cNvPr id="20491" name="TextBox 11"/>
          <p:cNvSpPr txBox="1">
            <a:spLocks noChangeArrowheads="1"/>
          </p:cNvSpPr>
          <p:nvPr/>
        </p:nvSpPr>
        <p:spPr bwMode="auto">
          <a:xfrm>
            <a:off x="2646842" y="2682875"/>
            <a:ext cx="8826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tx2"/>
              </a:buClr>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lr>
                <a:schemeClr val="tx2"/>
              </a:buClr>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lr>
                <a:schemeClr val="tx2"/>
              </a:buClr>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itchFamily="34" charset="0"/>
              </a:defRPr>
            </a:lvl9pPr>
          </a:lstStyle>
          <a:p>
            <a:pPr fontAlgn="base">
              <a:spcBef>
                <a:spcPct val="0"/>
              </a:spcBef>
              <a:spcAft>
                <a:spcPct val="0"/>
              </a:spcAft>
              <a:buClrTx/>
              <a:buFontTx/>
              <a:buNone/>
            </a:pPr>
            <a:r>
              <a:rPr lang="en-US" altLang="en-US" sz="1600" b="1" dirty="0">
                <a:solidFill>
                  <a:srgbClr val="00B0F0"/>
                </a:solidFill>
                <a:cs typeface="Arial" pitchFamily="34" charset="0"/>
              </a:rPr>
              <a:t>Argillic</a:t>
            </a:r>
          </a:p>
        </p:txBody>
      </p:sp>
      <p:sp>
        <p:nvSpPr>
          <p:cNvPr id="20492" name="Right Brace 12"/>
          <p:cNvSpPr>
            <a:spLocks/>
          </p:cNvSpPr>
          <p:nvPr/>
        </p:nvSpPr>
        <p:spPr bwMode="auto">
          <a:xfrm>
            <a:off x="2314560" y="3104358"/>
            <a:ext cx="685800" cy="1456530"/>
          </a:xfrm>
          <a:prstGeom prst="rightBrace">
            <a:avLst>
              <a:gd name="adj1" fmla="val 8333"/>
              <a:gd name="adj2" fmla="val 50000"/>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chemeClr val="tx2"/>
              </a:buClr>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lr>
                <a:schemeClr val="tx2"/>
              </a:buClr>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lr>
                <a:schemeClr val="tx2"/>
              </a:buClr>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itchFamily="34" charset="0"/>
              </a:defRPr>
            </a:lvl9pPr>
          </a:lstStyle>
          <a:p>
            <a:pPr fontAlgn="base">
              <a:spcBef>
                <a:spcPct val="0"/>
              </a:spcBef>
              <a:spcAft>
                <a:spcPct val="0"/>
              </a:spcAft>
              <a:buClrTx/>
              <a:buFontTx/>
              <a:buNone/>
            </a:pPr>
            <a:endParaRPr lang="en-US" altLang="en-US" sz="1800">
              <a:solidFill>
                <a:srgbClr val="FFFFFF"/>
              </a:solidFill>
              <a:cs typeface="Arial" pitchFamily="34" charset="0"/>
            </a:endParaRPr>
          </a:p>
        </p:txBody>
      </p:sp>
      <p:sp>
        <p:nvSpPr>
          <p:cNvPr id="20493" name="TextBox 13"/>
          <p:cNvSpPr txBox="1">
            <a:spLocks noChangeArrowheads="1"/>
          </p:cNvSpPr>
          <p:nvPr/>
        </p:nvSpPr>
        <p:spPr bwMode="auto">
          <a:xfrm>
            <a:off x="3000360" y="3679556"/>
            <a:ext cx="7889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tx2"/>
              </a:buClr>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lr>
                <a:schemeClr val="tx2"/>
              </a:buClr>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lr>
                <a:schemeClr val="tx2"/>
              </a:buClr>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itchFamily="34" charset="0"/>
              </a:defRPr>
            </a:lvl9pPr>
          </a:lstStyle>
          <a:p>
            <a:pPr fontAlgn="base">
              <a:spcBef>
                <a:spcPct val="0"/>
              </a:spcBef>
              <a:spcAft>
                <a:spcPct val="0"/>
              </a:spcAft>
              <a:buClrTx/>
              <a:buFontTx/>
              <a:buNone/>
            </a:pPr>
            <a:r>
              <a:rPr lang="en-US" altLang="en-US" sz="1600" b="1" dirty="0">
                <a:cs typeface="Arial" pitchFamily="34" charset="0"/>
              </a:rPr>
              <a:t>Calcic</a:t>
            </a:r>
          </a:p>
        </p:txBody>
      </p:sp>
      <p:sp>
        <p:nvSpPr>
          <p:cNvPr id="20494" name="Right Brace 6"/>
          <p:cNvSpPr>
            <a:spLocks/>
          </p:cNvSpPr>
          <p:nvPr/>
        </p:nvSpPr>
        <p:spPr bwMode="auto">
          <a:xfrm>
            <a:off x="6270227" y="4648200"/>
            <a:ext cx="381000" cy="2209800"/>
          </a:xfrm>
          <a:prstGeom prst="rightBrace">
            <a:avLst>
              <a:gd name="adj1" fmla="val 8324"/>
              <a:gd name="adj2" fmla="val 50000"/>
            </a:avLst>
          </a:prstGeom>
          <a:solidFill>
            <a:schemeClr val="accent1"/>
          </a:solidFill>
          <a:ln w="9525" algn="ctr">
            <a:solidFill>
              <a:schemeClr val="tx1"/>
            </a:solidFill>
            <a:round/>
            <a:headEnd/>
            <a:tailEnd/>
          </a:ln>
        </p:spPr>
        <p:txBody>
          <a:bodyPr/>
          <a:lstStyle>
            <a:lvl1pPr eaLnBrk="0" hangingPunct="0">
              <a:spcBef>
                <a:spcPct val="20000"/>
              </a:spcBef>
              <a:buClr>
                <a:schemeClr val="tx2"/>
              </a:buClr>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lr>
                <a:schemeClr val="tx2"/>
              </a:buClr>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lr>
                <a:schemeClr val="tx2"/>
              </a:buClr>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itchFamily="34" charset="0"/>
              </a:defRPr>
            </a:lvl9pPr>
          </a:lstStyle>
          <a:p>
            <a:pPr fontAlgn="base">
              <a:spcBef>
                <a:spcPct val="0"/>
              </a:spcBef>
              <a:spcAft>
                <a:spcPct val="0"/>
              </a:spcAft>
              <a:buClrTx/>
              <a:buFontTx/>
              <a:buNone/>
            </a:pPr>
            <a:endParaRPr lang="en-US" altLang="en-US" sz="1800">
              <a:solidFill>
                <a:srgbClr val="FFFFFF"/>
              </a:solidFill>
              <a:cs typeface="Arial" pitchFamily="34" charset="0"/>
            </a:endParaRPr>
          </a:p>
        </p:txBody>
      </p:sp>
      <p:sp>
        <p:nvSpPr>
          <p:cNvPr id="20495" name="TextBox 9"/>
          <p:cNvSpPr txBox="1">
            <a:spLocks noChangeArrowheads="1"/>
          </p:cNvSpPr>
          <p:nvPr/>
        </p:nvSpPr>
        <p:spPr bwMode="auto">
          <a:xfrm>
            <a:off x="6673055" y="5568156"/>
            <a:ext cx="3019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tx2"/>
              </a:buClr>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lr>
                <a:schemeClr val="tx2"/>
              </a:buClr>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lr>
                <a:schemeClr val="tx2"/>
              </a:buClr>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itchFamily="34" charset="0"/>
              </a:defRPr>
            </a:lvl9pPr>
          </a:lstStyle>
          <a:p>
            <a:pPr fontAlgn="base">
              <a:spcBef>
                <a:spcPct val="0"/>
              </a:spcBef>
              <a:spcAft>
                <a:spcPct val="0"/>
              </a:spcAft>
              <a:buClrTx/>
              <a:buFontTx/>
              <a:buNone/>
            </a:pPr>
            <a:r>
              <a:rPr lang="en-US" altLang="en-US" sz="1800" dirty="0">
                <a:solidFill>
                  <a:srgbClr val="FFFFFF"/>
                </a:solidFill>
                <a:cs typeface="Arial" pitchFamily="34" charset="0"/>
              </a:rPr>
              <a:t>Parent Material (Glacial Till)</a:t>
            </a:r>
          </a:p>
        </p:txBody>
      </p:sp>
      <p:sp>
        <p:nvSpPr>
          <p:cNvPr id="20496" name="Right Brace 5"/>
          <p:cNvSpPr>
            <a:spLocks/>
          </p:cNvSpPr>
          <p:nvPr/>
        </p:nvSpPr>
        <p:spPr bwMode="auto">
          <a:xfrm>
            <a:off x="6270227" y="2642516"/>
            <a:ext cx="381000" cy="2014049"/>
          </a:xfrm>
          <a:prstGeom prst="rightBrace">
            <a:avLst>
              <a:gd name="adj1" fmla="val 8333"/>
              <a:gd name="adj2" fmla="val 50000"/>
            </a:avLst>
          </a:prstGeom>
          <a:solidFill>
            <a:schemeClr val="accent1"/>
          </a:solidFill>
          <a:ln w="9525" algn="ctr">
            <a:solidFill>
              <a:schemeClr val="tx1"/>
            </a:solidFill>
            <a:round/>
            <a:headEnd/>
            <a:tailEnd/>
          </a:ln>
        </p:spPr>
        <p:txBody>
          <a:bodyPr/>
          <a:lstStyle>
            <a:lvl1pPr eaLnBrk="0" hangingPunct="0">
              <a:spcBef>
                <a:spcPct val="20000"/>
              </a:spcBef>
              <a:buClr>
                <a:schemeClr val="tx2"/>
              </a:buClr>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lr>
                <a:schemeClr val="tx2"/>
              </a:buClr>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lr>
                <a:schemeClr val="tx2"/>
              </a:buClr>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itchFamily="34" charset="0"/>
              </a:defRPr>
            </a:lvl9pPr>
          </a:lstStyle>
          <a:p>
            <a:pPr fontAlgn="base">
              <a:spcBef>
                <a:spcPct val="0"/>
              </a:spcBef>
              <a:spcAft>
                <a:spcPct val="0"/>
              </a:spcAft>
              <a:buClrTx/>
              <a:buFontTx/>
              <a:buNone/>
            </a:pPr>
            <a:endParaRPr lang="en-US" altLang="en-US" sz="1800">
              <a:solidFill>
                <a:srgbClr val="FFFFFF"/>
              </a:solidFill>
              <a:cs typeface="Arial" pitchFamily="34" charset="0"/>
            </a:endParaRPr>
          </a:p>
        </p:txBody>
      </p:sp>
      <p:sp>
        <p:nvSpPr>
          <p:cNvPr id="20497" name="TextBox 8"/>
          <p:cNvSpPr txBox="1">
            <a:spLocks noChangeArrowheads="1"/>
          </p:cNvSpPr>
          <p:nvPr/>
        </p:nvSpPr>
        <p:spPr bwMode="auto">
          <a:xfrm>
            <a:off x="6693792" y="3454404"/>
            <a:ext cx="1295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lr>
                <a:schemeClr val="tx2"/>
              </a:buClr>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lr>
                <a:schemeClr val="tx2"/>
              </a:buClr>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itchFamily="34" charset="0"/>
              </a:defRPr>
            </a:lvl9pPr>
          </a:lstStyle>
          <a:p>
            <a:pPr fontAlgn="base">
              <a:spcBef>
                <a:spcPct val="0"/>
              </a:spcBef>
              <a:spcAft>
                <a:spcPct val="0"/>
              </a:spcAft>
              <a:buClrTx/>
              <a:buFontTx/>
              <a:buNone/>
            </a:pPr>
            <a:r>
              <a:rPr lang="en-US" altLang="en-US" sz="1800" dirty="0">
                <a:solidFill>
                  <a:srgbClr val="FFFFFF"/>
                </a:solidFill>
                <a:cs typeface="Arial" pitchFamily="34" charset="0"/>
              </a:rPr>
              <a:t>Subsoil</a:t>
            </a:r>
          </a:p>
        </p:txBody>
      </p:sp>
      <p:sp>
        <p:nvSpPr>
          <p:cNvPr id="20498" name="Right Brace 4"/>
          <p:cNvSpPr>
            <a:spLocks/>
          </p:cNvSpPr>
          <p:nvPr/>
        </p:nvSpPr>
        <p:spPr bwMode="auto">
          <a:xfrm>
            <a:off x="6270227" y="2364704"/>
            <a:ext cx="381000" cy="277812"/>
          </a:xfrm>
          <a:prstGeom prst="rightBrace">
            <a:avLst>
              <a:gd name="adj1" fmla="val 8333"/>
              <a:gd name="adj2" fmla="val 50000"/>
            </a:avLst>
          </a:prstGeom>
          <a:solidFill>
            <a:schemeClr val="accent1"/>
          </a:solidFill>
          <a:ln w="9525" algn="ctr">
            <a:solidFill>
              <a:schemeClr val="tx1"/>
            </a:solidFill>
            <a:round/>
            <a:headEnd/>
            <a:tailEnd/>
          </a:ln>
        </p:spPr>
        <p:txBody>
          <a:bodyPr/>
          <a:lstStyle>
            <a:lvl1pPr eaLnBrk="0" hangingPunct="0">
              <a:spcBef>
                <a:spcPct val="20000"/>
              </a:spcBef>
              <a:buClr>
                <a:schemeClr val="tx2"/>
              </a:buClr>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lr>
                <a:schemeClr val="tx2"/>
              </a:buClr>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lr>
                <a:schemeClr val="tx2"/>
              </a:buClr>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itchFamily="34" charset="0"/>
              </a:defRPr>
            </a:lvl9pPr>
          </a:lstStyle>
          <a:p>
            <a:pPr fontAlgn="base">
              <a:spcBef>
                <a:spcPct val="0"/>
              </a:spcBef>
              <a:spcAft>
                <a:spcPct val="0"/>
              </a:spcAft>
              <a:buClrTx/>
              <a:buFontTx/>
              <a:buNone/>
            </a:pPr>
            <a:endParaRPr lang="en-US" altLang="en-US" sz="1800">
              <a:solidFill>
                <a:srgbClr val="FFFFFF"/>
              </a:solidFill>
              <a:cs typeface="Arial" pitchFamily="34" charset="0"/>
            </a:endParaRPr>
          </a:p>
        </p:txBody>
      </p:sp>
      <p:sp>
        <p:nvSpPr>
          <p:cNvPr id="20499" name="TextBox 7"/>
          <p:cNvSpPr txBox="1">
            <a:spLocks noChangeArrowheads="1"/>
          </p:cNvSpPr>
          <p:nvPr/>
        </p:nvSpPr>
        <p:spPr bwMode="auto">
          <a:xfrm>
            <a:off x="6639915" y="2312987"/>
            <a:ext cx="9032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tx2"/>
              </a:buClr>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lr>
                <a:schemeClr val="tx2"/>
              </a:buClr>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lr>
                <a:schemeClr val="tx2"/>
              </a:buClr>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itchFamily="34" charset="0"/>
              </a:defRPr>
            </a:lvl9pPr>
          </a:lstStyle>
          <a:p>
            <a:pPr fontAlgn="base">
              <a:spcBef>
                <a:spcPct val="0"/>
              </a:spcBef>
              <a:spcAft>
                <a:spcPct val="0"/>
              </a:spcAft>
              <a:buClrTx/>
              <a:buFontTx/>
              <a:buNone/>
            </a:pPr>
            <a:r>
              <a:rPr lang="en-US" altLang="en-US" sz="1800" dirty="0">
                <a:solidFill>
                  <a:srgbClr val="FFFFFF"/>
                </a:solidFill>
                <a:cs typeface="Arial" pitchFamily="34" charset="0"/>
              </a:rPr>
              <a:t>Topsoil</a:t>
            </a:r>
          </a:p>
        </p:txBody>
      </p:sp>
      <p:sp>
        <p:nvSpPr>
          <p:cNvPr id="20500" name="TextBox 14"/>
          <p:cNvSpPr txBox="1">
            <a:spLocks noChangeArrowheads="1"/>
          </p:cNvSpPr>
          <p:nvPr/>
        </p:nvSpPr>
        <p:spPr bwMode="auto">
          <a:xfrm>
            <a:off x="8435180" y="405606"/>
            <a:ext cx="2514600" cy="424731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lr>
                <a:schemeClr val="tx2"/>
              </a:buClr>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lr>
                <a:schemeClr val="tx2"/>
              </a:buClr>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itchFamily="34" charset="0"/>
              </a:defRPr>
            </a:lvl9pPr>
          </a:lstStyle>
          <a:p>
            <a:pPr fontAlgn="base">
              <a:spcBef>
                <a:spcPct val="0"/>
              </a:spcBef>
              <a:spcAft>
                <a:spcPct val="0"/>
              </a:spcAft>
              <a:buClrTx/>
              <a:buFontTx/>
              <a:buNone/>
            </a:pPr>
            <a:r>
              <a:rPr lang="en-US" altLang="en-US" sz="1800" u="sng" dirty="0">
                <a:solidFill>
                  <a:srgbClr val="FFFFFF"/>
                </a:solidFill>
                <a:cs typeface="Arial" pitchFamily="34" charset="0"/>
              </a:rPr>
              <a:t>Master Horizons: </a:t>
            </a:r>
          </a:p>
          <a:p>
            <a:pPr fontAlgn="base">
              <a:spcBef>
                <a:spcPct val="0"/>
              </a:spcBef>
              <a:spcAft>
                <a:spcPct val="0"/>
              </a:spcAft>
              <a:buClrTx/>
              <a:buFontTx/>
              <a:buNone/>
            </a:pPr>
            <a:endParaRPr lang="en-US" altLang="en-US" sz="1800" u="sng" dirty="0">
              <a:solidFill>
                <a:srgbClr val="FFFFFF"/>
              </a:solidFill>
              <a:cs typeface="Arial" pitchFamily="34" charset="0"/>
            </a:endParaRPr>
          </a:p>
          <a:p>
            <a:pPr fontAlgn="base">
              <a:spcBef>
                <a:spcPct val="0"/>
              </a:spcBef>
              <a:spcAft>
                <a:spcPct val="0"/>
              </a:spcAft>
              <a:buClrTx/>
              <a:buFontTx/>
              <a:buNone/>
            </a:pPr>
            <a:r>
              <a:rPr lang="en-US" altLang="en-US" sz="1800" dirty="0">
                <a:solidFill>
                  <a:srgbClr val="FFFFFF"/>
                </a:solidFill>
                <a:cs typeface="Arial" pitchFamily="34" charset="0"/>
              </a:rPr>
              <a:t>(A, B, C) others: O, E, and R</a:t>
            </a:r>
          </a:p>
          <a:p>
            <a:pPr fontAlgn="base">
              <a:spcBef>
                <a:spcPct val="0"/>
              </a:spcBef>
              <a:spcAft>
                <a:spcPct val="0"/>
              </a:spcAft>
              <a:buClrTx/>
              <a:buFontTx/>
              <a:buNone/>
            </a:pPr>
            <a:endParaRPr lang="en-US" altLang="en-US" sz="1800" dirty="0">
              <a:solidFill>
                <a:srgbClr val="FFFFFF"/>
              </a:solidFill>
              <a:cs typeface="Arial" pitchFamily="34" charset="0"/>
            </a:endParaRPr>
          </a:p>
          <a:p>
            <a:pPr fontAlgn="base">
              <a:spcBef>
                <a:spcPct val="0"/>
              </a:spcBef>
              <a:spcAft>
                <a:spcPct val="0"/>
              </a:spcAft>
              <a:buClrTx/>
              <a:buFontTx/>
              <a:buNone/>
            </a:pPr>
            <a:r>
              <a:rPr lang="en-US" altLang="en-US" sz="1800" u="sng" dirty="0">
                <a:solidFill>
                  <a:srgbClr val="FFFFFF"/>
                </a:solidFill>
                <a:cs typeface="Arial" pitchFamily="34" charset="0"/>
              </a:rPr>
              <a:t>Suffixes:</a:t>
            </a:r>
          </a:p>
          <a:p>
            <a:pPr fontAlgn="base">
              <a:spcBef>
                <a:spcPct val="0"/>
              </a:spcBef>
              <a:spcAft>
                <a:spcPct val="0"/>
              </a:spcAft>
              <a:buClrTx/>
              <a:buFontTx/>
              <a:buNone/>
            </a:pPr>
            <a:endParaRPr lang="en-US" altLang="en-US" sz="1800" u="sng" dirty="0">
              <a:solidFill>
                <a:srgbClr val="FFFFFF"/>
              </a:solidFill>
              <a:cs typeface="Arial" pitchFamily="34" charset="0"/>
            </a:endParaRPr>
          </a:p>
          <a:p>
            <a:pPr fontAlgn="base">
              <a:spcBef>
                <a:spcPct val="0"/>
              </a:spcBef>
              <a:spcAft>
                <a:spcPct val="0"/>
              </a:spcAft>
              <a:buClrTx/>
              <a:buFontTx/>
              <a:buNone/>
            </a:pPr>
            <a:r>
              <a:rPr lang="en-US" altLang="en-US" sz="1800" dirty="0">
                <a:solidFill>
                  <a:srgbClr val="FFFFFF"/>
                </a:solidFill>
                <a:cs typeface="Arial" pitchFamily="34" charset="0"/>
              </a:rPr>
              <a:t>p – denotes plow layer</a:t>
            </a:r>
          </a:p>
          <a:p>
            <a:pPr fontAlgn="base">
              <a:spcBef>
                <a:spcPct val="0"/>
              </a:spcBef>
              <a:spcAft>
                <a:spcPct val="0"/>
              </a:spcAft>
              <a:buClrTx/>
              <a:buFontTx/>
              <a:buNone/>
            </a:pPr>
            <a:endParaRPr lang="en-US" altLang="en-US" sz="1800" dirty="0">
              <a:solidFill>
                <a:srgbClr val="FFFFFF"/>
              </a:solidFill>
              <a:cs typeface="Arial" pitchFamily="34" charset="0"/>
            </a:endParaRPr>
          </a:p>
          <a:p>
            <a:pPr fontAlgn="base">
              <a:spcBef>
                <a:spcPct val="0"/>
              </a:spcBef>
              <a:spcAft>
                <a:spcPct val="0"/>
              </a:spcAft>
              <a:buClrTx/>
              <a:buFontTx/>
              <a:buNone/>
            </a:pPr>
            <a:r>
              <a:rPr lang="en-US" altLang="en-US" sz="1800" dirty="0">
                <a:solidFill>
                  <a:srgbClr val="FFFFFF"/>
                </a:solidFill>
                <a:cs typeface="Arial" pitchFamily="34" charset="0"/>
              </a:rPr>
              <a:t>t – denotes an accumulation of clay</a:t>
            </a:r>
          </a:p>
          <a:p>
            <a:pPr fontAlgn="base">
              <a:spcBef>
                <a:spcPct val="0"/>
              </a:spcBef>
              <a:spcAft>
                <a:spcPct val="0"/>
              </a:spcAft>
              <a:buClrTx/>
              <a:buFontTx/>
              <a:buNone/>
            </a:pPr>
            <a:endParaRPr lang="en-US" altLang="en-US" sz="1800" dirty="0">
              <a:solidFill>
                <a:srgbClr val="FFFFFF"/>
              </a:solidFill>
              <a:cs typeface="Arial" pitchFamily="34" charset="0"/>
            </a:endParaRPr>
          </a:p>
          <a:p>
            <a:pPr fontAlgn="base">
              <a:spcBef>
                <a:spcPct val="0"/>
              </a:spcBef>
              <a:spcAft>
                <a:spcPct val="0"/>
              </a:spcAft>
              <a:buClrTx/>
              <a:buFontTx/>
              <a:buNone/>
            </a:pPr>
            <a:r>
              <a:rPr lang="en-US" altLang="en-US" sz="1800" dirty="0">
                <a:solidFill>
                  <a:srgbClr val="FFFFFF"/>
                </a:solidFill>
                <a:cs typeface="Arial" pitchFamily="34" charset="0"/>
              </a:rPr>
              <a:t>k – denotes an accumulation of calcium carbonate</a:t>
            </a:r>
          </a:p>
        </p:txBody>
      </p:sp>
      <p:sp>
        <p:nvSpPr>
          <p:cNvPr id="20501" name="TextBox 26"/>
          <p:cNvSpPr txBox="1">
            <a:spLocks noChangeArrowheads="1"/>
          </p:cNvSpPr>
          <p:nvPr/>
        </p:nvSpPr>
        <p:spPr bwMode="auto">
          <a:xfrm>
            <a:off x="4267200" y="5867401"/>
            <a:ext cx="1447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lr>
                <a:schemeClr val="tx2"/>
              </a:buClr>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lr>
                <a:schemeClr val="tx2"/>
              </a:buClr>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itchFamily="34" charset="0"/>
              </a:defRPr>
            </a:lvl9pPr>
          </a:lstStyle>
          <a:p>
            <a:pPr fontAlgn="base">
              <a:spcBef>
                <a:spcPct val="0"/>
              </a:spcBef>
              <a:spcAft>
                <a:spcPct val="0"/>
              </a:spcAft>
              <a:buClrTx/>
              <a:buFontTx/>
              <a:buNone/>
            </a:pPr>
            <a:r>
              <a:rPr lang="en-US" altLang="en-US" sz="2400" b="1">
                <a:solidFill>
                  <a:srgbClr val="FFFFFF"/>
                </a:solidFill>
                <a:cs typeface="Arial" pitchFamily="34" charset="0"/>
              </a:rPr>
              <a:t>Houdek</a:t>
            </a:r>
          </a:p>
        </p:txBody>
      </p:sp>
      <p:sp>
        <p:nvSpPr>
          <p:cNvPr id="20502" name="TextBox 27"/>
          <p:cNvSpPr txBox="1">
            <a:spLocks noChangeArrowheads="1"/>
          </p:cNvSpPr>
          <p:nvPr/>
        </p:nvSpPr>
        <p:spPr bwMode="auto">
          <a:xfrm>
            <a:off x="1331868" y="5838313"/>
            <a:ext cx="533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lr>
                <a:schemeClr val="tx2"/>
              </a:buClr>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lr>
                <a:schemeClr val="tx2"/>
              </a:buClr>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itchFamily="34" charset="0"/>
              </a:defRPr>
            </a:lvl9pPr>
          </a:lstStyle>
          <a:p>
            <a:pPr fontAlgn="base">
              <a:spcBef>
                <a:spcPct val="0"/>
              </a:spcBef>
              <a:spcAft>
                <a:spcPct val="0"/>
              </a:spcAft>
              <a:buClrTx/>
              <a:buFontTx/>
              <a:buNone/>
            </a:pPr>
            <a:r>
              <a:rPr lang="en-US" altLang="en-US" sz="1800" b="1" dirty="0">
                <a:solidFill>
                  <a:srgbClr val="FFFFFF"/>
                </a:solidFill>
                <a:cs typeface="Arial" pitchFamily="34" charset="0"/>
              </a:rPr>
              <a:t>ft.</a:t>
            </a:r>
          </a:p>
        </p:txBody>
      </p:sp>
    </p:spTree>
    <p:extLst>
      <p:ext uri="{BB962C8B-B14F-4D97-AF65-F5344CB8AC3E}">
        <p14:creationId xmlns:p14="http://schemas.microsoft.com/office/powerpoint/2010/main" val="25173167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1" descr="Grummit_Soil.JPG"/>
          <p:cNvPicPr>
            <a:picLocks noChangeAspect="1"/>
          </p:cNvPicPr>
          <p:nvPr/>
        </p:nvPicPr>
        <p:blipFill>
          <a:blip r:embed="rId3">
            <a:lum bright="10000"/>
            <a:extLst>
              <a:ext uri="{28A0092B-C50C-407E-A947-70E740481C1C}">
                <a14:useLocalDpi xmlns:a14="http://schemas.microsoft.com/office/drawing/2010/main" val="0"/>
              </a:ext>
            </a:extLst>
          </a:blip>
          <a:srcRect/>
          <a:stretch>
            <a:fillRect/>
          </a:stretch>
        </p:blipFill>
        <p:spPr bwMode="auto">
          <a:xfrm>
            <a:off x="103518" y="0"/>
            <a:ext cx="578401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1" name="TextBox 3"/>
          <p:cNvSpPr txBox="1">
            <a:spLocks noChangeArrowheads="1"/>
          </p:cNvSpPr>
          <p:nvPr/>
        </p:nvSpPr>
        <p:spPr bwMode="auto">
          <a:xfrm>
            <a:off x="1032295" y="184944"/>
            <a:ext cx="1905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b="1">
                <a:solidFill>
                  <a:srgbClr val="FFFF00"/>
                </a:solidFill>
              </a:rPr>
              <a:t>Grummit Soil</a:t>
            </a:r>
          </a:p>
        </p:txBody>
      </p:sp>
      <p:sp>
        <p:nvSpPr>
          <p:cNvPr id="58372" name="TextBox 5"/>
          <p:cNvSpPr txBox="1">
            <a:spLocks noChangeArrowheads="1"/>
          </p:cNvSpPr>
          <p:nvPr/>
        </p:nvSpPr>
        <p:spPr bwMode="auto">
          <a:xfrm>
            <a:off x="1420484" y="1049547"/>
            <a:ext cx="396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2000" dirty="0">
                <a:solidFill>
                  <a:schemeClr val="bg1"/>
                </a:solidFill>
              </a:rPr>
              <a:t>ft.</a:t>
            </a:r>
          </a:p>
        </p:txBody>
      </p:sp>
      <p:sp>
        <p:nvSpPr>
          <p:cNvPr id="58373" name="TextBox 6"/>
          <p:cNvSpPr txBox="1">
            <a:spLocks noChangeArrowheads="1"/>
          </p:cNvSpPr>
          <p:nvPr/>
        </p:nvSpPr>
        <p:spPr bwMode="auto">
          <a:xfrm>
            <a:off x="8305801" y="609600"/>
            <a:ext cx="5826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b="1">
                <a:solidFill>
                  <a:schemeClr val="bg1"/>
                </a:solidFill>
              </a:rPr>
              <a:t>cm.</a:t>
            </a:r>
          </a:p>
        </p:txBody>
      </p:sp>
      <p:sp>
        <p:nvSpPr>
          <p:cNvPr id="58374" name="Oval 25"/>
          <p:cNvSpPr>
            <a:spLocks noChangeArrowheads="1"/>
          </p:cNvSpPr>
          <p:nvPr/>
        </p:nvSpPr>
        <p:spPr bwMode="auto">
          <a:xfrm>
            <a:off x="8382000" y="4495800"/>
            <a:ext cx="76200" cy="76200"/>
          </a:xfrm>
          <a:prstGeom prst="ellipse">
            <a:avLst/>
          </a:prstGeom>
          <a:solidFill>
            <a:schemeClr val="accent1"/>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58378" name="TextBox 9"/>
          <p:cNvSpPr txBox="1">
            <a:spLocks noChangeArrowheads="1"/>
          </p:cNvSpPr>
          <p:nvPr/>
        </p:nvSpPr>
        <p:spPr bwMode="auto">
          <a:xfrm>
            <a:off x="9011728" y="614303"/>
            <a:ext cx="685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b="1" dirty="0">
                <a:solidFill>
                  <a:schemeClr val="bg1"/>
                </a:solidFill>
              </a:rPr>
              <a:t>cm.</a:t>
            </a:r>
            <a:r>
              <a:rPr lang="en-US" altLang="en-US" dirty="0"/>
              <a:t>.</a:t>
            </a:r>
          </a:p>
        </p:txBody>
      </p:sp>
      <p:pic>
        <p:nvPicPr>
          <p:cNvPr id="1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6917" y="0"/>
            <a:ext cx="6235083"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p:cNvSpPr txBox="1"/>
          <p:nvPr/>
        </p:nvSpPr>
        <p:spPr>
          <a:xfrm>
            <a:off x="9779434" y="189762"/>
            <a:ext cx="2041585" cy="584775"/>
          </a:xfrm>
          <a:prstGeom prst="rect">
            <a:avLst/>
          </a:prstGeom>
          <a:noFill/>
        </p:spPr>
        <p:txBody>
          <a:bodyPr wrap="square" rtlCol="0">
            <a:spAutoFit/>
          </a:bodyPr>
          <a:lstStyle/>
          <a:p>
            <a:r>
              <a:rPr lang="en-US" sz="3200" b="1" dirty="0" err="1"/>
              <a:t>Samsil</a:t>
            </a:r>
            <a:r>
              <a:rPr lang="en-US" sz="3200" b="1" dirty="0"/>
              <a:t> Soil</a:t>
            </a:r>
          </a:p>
        </p:txBody>
      </p:sp>
      <p:sp>
        <p:nvSpPr>
          <p:cNvPr id="2" name="TextBox 1"/>
          <p:cNvSpPr txBox="1"/>
          <p:nvPr/>
        </p:nvSpPr>
        <p:spPr>
          <a:xfrm>
            <a:off x="9354628" y="3090098"/>
            <a:ext cx="2675138" cy="830997"/>
          </a:xfrm>
          <a:prstGeom prst="rect">
            <a:avLst/>
          </a:prstGeom>
          <a:noFill/>
        </p:spPr>
        <p:txBody>
          <a:bodyPr wrap="square" rtlCol="0">
            <a:spAutoFit/>
          </a:bodyPr>
          <a:lstStyle/>
          <a:p>
            <a:r>
              <a:rPr lang="en-US" sz="2400" b="1" dirty="0">
                <a:solidFill>
                  <a:srgbClr val="FFFF00"/>
                </a:solidFill>
              </a:rPr>
              <a:t>Shale Bedrock - 45 cm. (18 in.)</a:t>
            </a:r>
          </a:p>
        </p:txBody>
      </p:sp>
      <p:sp>
        <p:nvSpPr>
          <p:cNvPr id="3" name="TextBox 2"/>
          <p:cNvSpPr txBox="1"/>
          <p:nvPr/>
        </p:nvSpPr>
        <p:spPr>
          <a:xfrm>
            <a:off x="9039470" y="1598494"/>
            <a:ext cx="630315" cy="369332"/>
          </a:xfrm>
          <a:prstGeom prst="rect">
            <a:avLst/>
          </a:prstGeom>
          <a:noFill/>
        </p:spPr>
        <p:txBody>
          <a:bodyPr wrap="square" rtlCol="0">
            <a:spAutoFit/>
          </a:bodyPr>
          <a:lstStyle/>
          <a:p>
            <a:r>
              <a:rPr lang="en-US" b="1" dirty="0">
                <a:solidFill>
                  <a:schemeClr val="bg1"/>
                </a:solidFill>
              </a:rPr>
              <a:t>cm</a:t>
            </a:r>
            <a:r>
              <a:rPr lang="en-US" dirty="0">
                <a:solidFill>
                  <a:schemeClr val="bg1"/>
                </a:solidFill>
              </a:rPr>
              <a:t>.</a:t>
            </a:r>
          </a:p>
        </p:txBody>
      </p:sp>
    </p:spTree>
    <p:extLst>
      <p:ext uri="{BB962C8B-B14F-4D97-AF65-F5344CB8AC3E}">
        <p14:creationId xmlns:p14="http://schemas.microsoft.com/office/powerpoint/2010/main" val="12231944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202" y="0"/>
            <a:ext cx="591104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
          <p:cNvSpPr txBox="1">
            <a:spLocks noChangeArrowheads="1"/>
          </p:cNvSpPr>
          <p:nvPr/>
        </p:nvSpPr>
        <p:spPr bwMode="auto">
          <a:xfrm>
            <a:off x="285436" y="2143873"/>
            <a:ext cx="20193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b="1" dirty="0">
                <a:latin typeface="Arial" pitchFamily="34" charset="0"/>
              </a:rPr>
              <a:t>Visible salts -17”</a:t>
            </a:r>
          </a:p>
        </p:txBody>
      </p:sp>
      <p:sp>
        <p:nvSpPr>
          <p:cNvPr id="7" name="TextBox 4"/>
          <p:cNvSpPr txBox="1">
            <a:spLocks noChangeArrowheads="1"/>
          </p:cNvSpPr>
          <p:nvPr/>
        </p:nvSpPr>
        <p:spPr bwMode="auto">
          <a:xfrm>
            <a:off x="285436" y="2497737"/>
            <a:ext cx="1828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b="1" dirty="0">
                <a:latin typeface="Arial" pitchFamily="34" charset="0"/>
              </a:rPr>
              <a:t>EC – 6.5 </a:t>
            </a:r>
            <a:r>
              <a:rPr lang="en-US" altLang="en-US" sz="1800" b="1" dirty="0" err="1">
                <a:latin typeface="Arial" pitchFamily="34" charset="0"/>
              </a:rPr>
              <a:t>dS</a:t>
            </a:r>
            <a:r>
              <a:rPr lang="en-US" altLang="en-US" sz="1800" b="1" dirty="0">
                <a:latin typeface="Arial" pitchFamily="34" charset="0"/>
              </a:rPr>
              <a:t>/m</a:t>
            </a:r>
          </a:p>
        </p:txBody>
      </p:sp>
      <p:sp>
        <p:nvSpPr>
          <p:cNvPr id="8" name="TextBox 6"/>
          <p:cNvSpPr txBox="1">
            <a:spLocks noChangeArrowheads="1"/>
          </p:cNvSpPr>
          <p:nvPr/>
        </p:nvSpPr>
        <p:spPr bwMode="auto">
          <a:xfrm>
            <a:off x="285436" y="2887663"/>
            <a:ext cx="1676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b="1" dirty="0">
                <a:latin typeface="Arial" pitchFamily="34" charset="0"/>
              </a:rPr>
              <a:t>AWC – 6”/60”</a:t>
            </a:r>
          </a:p>
        </p:txBody>
      </p:sp>
      <p:sp>
        <p:nvSpPr>
          <p:cNvPr id="9" name="TextBox 7"/>
          <p:cNvSpPr txBox="1">
            <a:spLocks noChangeArrowheads="1"/>
          </p:cNvSpPr>
          <p:nvPr/>
        </p:nvSpPr>
        <p:spPr bwMode="auto">
          <a:xfrm>
            <a:off x="277574" y="3244056"/>
            <a:ext cx="1968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b="1" dirty="0">
                <a:latin typeface="Arial" pitchFamily="34" charset="0"/>
              </a:rPr>
              <a:t>Clay  - 51% </a:t>
            </a:r>
            <a:r>
              <a:rPr lang="en-US" altLang="en-US" sz="1800" b="1" dirty="0" err="1">
                <a:latin typeface="Arial" pitchFamily="34" charset="0"/>
              </a:rPr>
              <a:t>ave.</a:t>
            </a:r>
            <a:endParaRPr lang="en-US" altLang="en-US" sz="1800" b="1" dirty="0">
              <a:latin typeface="Arial" pitchFamily="34" charset="0"/>
            </a:endParaRPr>
          </a:p>
        </p:txBody>
      </p:sp>
      <p:sp>
        <p:nvSpPr>
          <p:cNvPr id="10" name="TextBox 9"/>
          <p:cNvSpPr txBox="1"/>
          <p:nvPr/>
        </p:nvSpPr>
        <p:spPr>
          <a:xfrm>
            <a:off x="3873261" y="61970"/>
            <a:ext cx="1841740" cy="584775"/>
          </a:xfrm>
          <a:prstGeom prst="rect">
            <a:avLst/>
          </a:prstGeom>
          <a:noFill/>
        </p:spPr>
        <p:txBody>
          <a:bodyPr wrap="square" rtlCol="0">
            <a:spAutoFit/>
          </a:bodyPr>
          <a:lstStyle/>
          <a:p>
            <a:r>
              <a:rPr lang="en-US" sz="3200" b="1" dirty="0"/>
              <a:t>Kyle Soil</a:t>
            </a:r>
          </a:p>
        </p:txBody>
      </p:sp>
      <p:sp>
        <p:nvSpPr>
          <p:cNvPr id="12" name="TextBox 11"/>
          <p:cNvSpPr txBox="1"/>
          <p:nvPr/>
        </p:nvSpPr>
        <p:spPr>
          <a:xfrm>
            <a:off x="9779434" y="3072606"/>
            <a:ext cx="2034008" cy="461665"/>
          </a:xfrm>
          <a:prstGeom prst="rect">
            <a:avLst/>
          </a:prstGeom>
          <a:noFill/>
        </p:spPr>
        <p:txBody>
          <a:bodyPr wrap="square" rtlCol="0">
            <a:spAutoFit/>
          </a:bodyPr>
          <a:lstStyle/>
          <a:p>
            <a:r>
              <a:rPr lang="en-US" sz="2400" b="1" dirty="0">
                <a:solidFill>
                  <a:schemeClr val="bg1"/>
                </a:solidFill>
              </a:rPr>
              <a:t>Shale – 45 cm</a:t>
            </a:r>
            <a:r>
              <a:rPr lang="en-US" sz="2400" b="1" dirty="0"/>
              <a:t>.</a:t>
            </a:r>
          </a:p>
        </p:txBody>
      </p:sp>
      <p:sp>
        <p:nvSpPr>
          <p:cNvPr id="2" name="TextBox 1"/>
          <p:cNvSpPr txBox="1"/>
          <p:nvPr/>
        </p:nvSpPr>
        <p:spPr>
          <a:xfrm>
            <a:off x="9014603" y="1561381"/>
            <a:ext cx="655609" cy="400110"/>
          </a:xfrm>
          <a:prstGeom prst="rect">
            <a:avLst/>
          </a:prstGeom>
          <a:noFill/>
        </p:spPr>
        <p:txBody>
          <a:bodyPr wrap="square" rtlCol="0">
            <a:spAutoFit/>
          </a:bodyPr>
          <a:lstStyle/>
          <a:p>
            <a:r>
              <a:rPr lang="en-US" sz="2000" b="1" dirty="0">
                <a:solidFill>
                  <a:schemeClr val="bg1"/>
                </a:solidFill>
              </a:rPr>
              <a:t>cm.</a:t>
            </a:r>
          </a:p>
        </p:txBody>
      </p:sp>
      <p:pic>
        <p:nvPicPr>
          <p:cNvPr id="1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8112" y="0"/>
            <a:ext cx="6124756" cy="6866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37"/>
          <p:cNvSpPr txBox="1">
            <a:spLocks noChangeArrowheads="1"/>
          </p:cNvSpPr>
          <p:nvPr/>
        </p:nvSpPr>
        <p:spPr bwMode="auto">
          <a:xfrm>
            <a:off x="9779434" y="0"/>
            <a:ext cx="18927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2400" b="1" dirty="0"/>
              <a:t>Pierre Soil</a:t>
            </a:r>
          </a:p>
        </p:txBody>
      </p:sp>
      <p:sp>
        <p:nvSpPr>
          <p:cNvPr id="16" name="TextBox 36"/>
          <p:cNvSpPr txBox="1">
            <a:spLocks noChangeArrowheads="1"/>
          </p:cNvSpPr>
          <p:nvPr/>
        </p:nvSpPr>
        <p:spPr bwMode="auto">
          <a:xfrm>
            <a:off x="9670212" y="4218419"/>
            <a:ext cx="1295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2000" b="1" dirty="0">
                <a:solidFill>
                  <a:srgbClr val="FFFF00"/>
                </a:solidFill>
              </a:rPr>
              <a:t>Shale</a:t>
            </a:r>
          </a:p>
          <a:p>
            <a:r>
              <a:rPr lang="en-US" altLang="en-US" sz="2000" b="1" dirty="0">
                <a:solidFill>
                  <a:srgbClr val="FFFF00"/>
                </a:solidFill>
              </a:rPr>
              <a:t>Bedrock</a:t>
            </a:r>
          </a:p>
        </p:txBody>
      </p:sp>
    </p:spTree>
    <p:extLst>
      <p:ext uri="{BB962C8B-B14F-4D97-AF65-F5344CB8AC3E}">
        <p14:creationId xmlns:p14="http://schemas.microsoft.com/office/powerpoint/2010/main" val="13498582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4" descr="Tilford_Soil.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891" y="0"/>
            <a:ext cx="579100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5" name="TextBox 6"/>
          <p:cNvSpPr txBox="1">
            <a:spLocks noChangeArrowheads="1"/>
          </p:cNvSpPr>
          <p:nvPr/>
        </p:nvSpPr>
        <p:spPr bwMode="auto">
          <a:xfrm>
            <a:off x="3868615" y="609601"/>
            <a:ext cx="177018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2400" b="1" dirty="0" err="1">
                <a:solidFill>
                  <a:srgbClr val="FFFF00"/>
                </a:solidFill>
              </a:rPr>
              <a:t>Tilford</a:t>
            </a:r>
            <a:r>
              <a:rPr lang="en-US" altLang="en-US" sz="2400" b="1" dirty="0">
                <a:solidFill>
                  <a:srgbClr val="FFFF00"/>
                </a:solidFill>
              </a:rPr>
              <a:t> Soil</a:t>
            </a:r>
          </a:p>
        </p:txBody>
      </p:sp>
      <p:pic>
        <p:nvPicPr>
          <p:cNvPr id="5939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6917" y="0"/>
            <a:ext cx="623508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7" name="TextBox 8"/>
          <p:cNvSpPr txBox="1">
            <a:spLocks noChangeArrowheads="1"/>
          </p:cNvSpPr>
          <p:nvPr/>
        </p:nvSpPr>
        <p:spPr bwMode="auto">
          <a:xfrm>
            <a:off x="8229600" y="5562600"/>
            <a:ext cx="24003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b="1" dirty="0">
                <a:solidFill>
                  <a:srgbClr val="FFFF00"/>
                </a:solidFill>
              </a:rPr>
              <a:t>Bedrock w/ Gypsum</a:t>
            </a:r>
          </a:p>
        </p:txBody>
      </p:sp>
      <p:sp>
        <p:nvSpPr>
          <p:cNvPr id="59398" name="TextBox 9"/>
          <p:cNvSpPr txBox="1">
            <a:spLocks noChangeArrowheads="1"/>
          </p:cNvSpPr>
          <p:nvPr/>
        </p:nvSpPr>
        <p:spPr bwMode="auto">
          <a:xfrm>
            <a:off x="9837171" y="840167"/>
            <a:ext cx="25028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2400" b="1" dirty="0" err="1">
                <a:solidFill>
                  <a:srgbClr val="FFFF00"/>
                </a:solidFill>
              </a:rPr>
              <a:t>Gypnevee</a:t>
            </a:r>
            <a:r>
              <a:rPr lang="en-US" altLang="en-US" sz="2400" b="1" dirty="0">
                <a:solidFill>
                  <a:srgbClr val="FFFF00"/>
                </a:solidFill>
              </a:rPr>
              <a:t> Soil</a:t>
            </a:r>
          </a:p>
        </p:txBody>
      </p:sp>
      <p:sp>
        <p:nvSpPr>
          <p:cNvPr id="59399" name="TextBox 6"/>
          <p:cNvSpPr txBox="1">
            <a:spLocks noChangeArrowheads="1"/>
          </p:cNvSpPr>
          <p:nvPr/>
        </p:nvSpPr>
        <p:spPr bwMode="auto">
          <a:xfrm>
            <a:off x="2577860" y="313427"/>
            <a:ext cx="533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b="1" dirty="0">
                <a:solidFill>
                  <a:schemeClr val="bg1"/>
                </a:solidFill>
              </a:rPr>
              <a:t>ft.</a:t>
            </a:r>
          </a:p>
        </p:txBody>
      </p:sp>
      <p:sp>
        <p:nvSpPr>
          <p:cNvPr id="59400" name="TextBox 7"/>
          <p:cNvSpPr txBox="1">
            <a:spLocks noChangeArrowheads="1"/>
          </p:cNvSpPr>
          <p:nvPr/>
        </p:nvSpPr>
        <p:spPr bwMode="auto">
          <a:xfrm>
            <a:off x="7007525" y="958056"/>
            <a:ext cx="533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b="1" dirty="0">
                <a:solidFill>
                  <a:schemeClr val="bg1"/>
                </a:solidFill>
              </a:rPr>
              <a:t>ft.</a:t>
            </a:r>
          </a:p>
        </p:txBody>
      </p:sp>
    </p:spTree>
    <p:extLst>
      <p:ext uri="{BB962C8B-B14F-4D97-AF65-F5344CB8AC3E}">
        <p14:creationId xmlns:p14="http://schemas.microsoft.com/office/powerpoint/2010/main" val="6038340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923" y="-8072"/>
            <a:ext cx="584322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TextBox 2"/>
          <p:cNvSpPr txBox="1">
            <a:spLocks noChangeArrowheads="1"/>
          </p:cNvSpPr>
          <p:nvPr/>
        </p:nvSpPr>
        <p:spPr bwMode="auto">
          <a:xfrm>
            <a:off x="2104845" y="6347435"/>
            <a:ext cx="1219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b="1" dirty="0">
                <a:solidFill>
                  <a:srgbClr val="FFFF00"/>
                </a:solidFill>
              </a:rPr>
              <a:t>Bedrock</a:t>
            </a:r>
          </a:p>
        </p:txBody>
      </p:sp>
      <p:sp>
        <p:nvSpPr>
          <p:cNvPr id="60420" name="TextBox 3"/>
          <p:cNvSpPr txBox="1">
            <a:spLocks noChangeArrowheads="1"/>
          </p:cNvSpPr>
          <p:nvPr/>
        </p:nvSpPr>
        <p:spPr bwMode="auto">
          <a:xfrm>
            <a:off x="333554" y="655733"/>
            <a:ext cx="17712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2400" b="1" dirty="0" err="1"/>
              <a:t>Buska</a:t>
            </a:r>
            <a:r>
              <a:rPr lang="en-US" altLang="en-US" sz="2400" b="1" dirty="0"/>
              <a:t> Soil</a:t>
            </a:r>
          </a:p>
        </p:txBody>
      </p:sp>
      <p:sp>
        <p:nvSpPr>
          <p:cNvPr id="60421" name="TextBox 4"/>
          <p:cNvSpPr txBox="1">
            <a:spLocks noChangeArrowheads="1"/>
          </p:cNvSpPr>
          <p:nvPr/>
        </p:nvSpPr>
        <p:spPr bwMode="auto">
          <a:xfrm>
            <a:off x="4343400" y="4648200"/>
            <a:ext cx="1371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b="1">
                <a:solidFill>
                  <a:srgbClr val="FFFF00"/>
                </a:solidFill>
              </a:rPr>
              <a:t>Parent Material Micaceous Schist</a:t>
            </a:r>
          </a:p>
        </p:txBody>
      </p:sp>
      <p:pic>
        <p:nvPicPr>
          <p:cNvPr id="6042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05147" y="0"/>
            <a:ext cx="60916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3" name="TextBox 6"/>
          <p:cNvSpPr txBox="1">
            <a:spLocks noChangeArrowheads="1"/>
          </p:cNvSpPr>
          <p:nvPr/>
        </p:nvSpPr>
        <p:spPr bwMode="auto">
          <a:xfrm>
            <a:off x="9674470" y="655732"/>
            <a:ext cx="18518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2400" b="1" dirty="0"/>
              <a:t>Citadel Soil</a:t>
            </a:r>
          </a:p>
        </p:txBody>
      </p:sp>
      <p:sp>
        <p:nvSpPr>
          <p:cNvPr id="60424" name="TextBox 7"/>
          <p:cNvSpPr txBox="1">
            <a:spLocks noChangeArrowheads="1"/>
          </p:cNvSpPr>
          <p:nvPr/>
        </p:nvSpPr>
        <p:spPr bwMode="auto">
          <a:xfrm>
            <a:off x="7353300" y="4752975"/>
            <a:ext cx="1371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b="1" dirty="0"/>
              <a:t>Limestone</a:t>
            </a:r>
          </a:p>
          <a:p>
            <a:r>
              <a:rPr lang="en-US" altLang="en-US" b="1" dirty="0"/>
              <a:t>Rock Fragments</a:t>
            </a:r>
          </a:p>
        </p:txBody>
      </p:sp>
      <p:cxnSp>
        <p:nvCxnSpPr>
          <p:cNvPr id="60425" name="Straight Arrow Connector 9"/>
          <p:cNvCxnSpPr>
            <a:cxnSpLocks noChangeShapeType="1"/>
          </p:cNvCxnSpPr>
          <p:nvPr/>
        </p:nvCxnSpPr>
        <p:spPr bwMode="auto">
          <a:xfrm flipH="1">
            <a:off x="6868258" y="5715000"/>
            <a:ext cx="838200" cy="609600"/>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60426" name="Straight Arrow Connector 10"/>
          <p:cNvCxnSpPr>
            <a:cxnSpLocks noChangeShapeType="1"/>
          </p:cNvCxnSpPr>
          <p:nvPr/>
        </p:nvCxnSpPr>
        <p:spPr bwMode="auto">
          <a:xfrm>
            <a:off x="8021515" y="5715000"/>
            <a:ext cx="0" cy="990600"/>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60427" name="Straight Arrow Connector 15"/>
          <p:cNvCxnSpPr>
            <a:cxnSpLocks noChangeShapeType="1"/>
          </p:cNvCxnSpPr>
          <p:nvPr/>
        </p:nvCxnSpPr>
        <p:spPr bwMode="auto">
          <a:xfrm>
            <a:off x="8229600" y="5715000"/>
            <a:ext cx="990600" cy="609600"/>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60428" name="TextBox 11"/>
          <p:cNvSpPr txBox="1">
            <a:spLocks noChangeArrowheads="1"/>
          </p:cNvSpPr>
          <p:nvPr/>
        </p:nvSpPr>
        <p:spPr bwMode="auto">
          <a:xfrm>
            <a:off x="1368725" y="2242868"/>
            <a:ext cx="533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b="1">
                <a:solidFill>
                  <a:schemeClr val="bg1"/>
                </a:solidFill>
              </a:rPr>
              <a:t>ft.</a:t>
            </a:r>
          </a:p>
        </p:txBody>
      </p:sp>
      <p:sp>
        <p:nvSpPr>
          <p:cNvPr id="60429" name="TextBox 12"/>
          <p:cNvSpPr txBox="1">
            <a:spLocks noChangeArrowheads="1"/>
          </p:cNvSpPr>
          <p:nvPr/>
        </p:nvSpPr>
        <p:spPr bwMode="auto">
          <a:xfrm>
            <a:off x="6553200" y="39055"/>
            <a:ext cx="76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b="1" dirty="0">
                <a:solidFill>
                  <a:schemeClr val="bg1"/>
                </a:solidFill>
              </a:rPr>
              <a:t>cm.</a:t>
            </a:r>
          </a:p>
        </p:txBody>
      </p:sp>
    </p:spTree>
    <p:extLst>
      <p:ext uri="{BB962C8B-B14F-4D97-AF65-F5344CB8AC3E}">
        <p14:creationId xmlns:p14="http://schemas.microsoft.com/office/powerpoint/2010/main" val="17997057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algn="l">
              <a:defRPr/>
            </a:pPr>
            <a:r>
              <a:rPr lang="en-US" altLang="en-US" sz="4800">
                <a:latin typeface="Times New Roman" pitchFamily="18" charset="0"/>
              </a:rPr>
              <a:t>What does soil feel like?</a:t>
            </a:r>
            <a:endParaRPr lang="en-US" altLang="en-US"/>
          </a:p>
        </p:txBody>
      </p:sp>
      <p:sp>
        <p:nvSpPr>
          <p:cNvPr id="17411" name="Rectangle 3"/>
          <p:cNvSpPr>
            <a:spLocks noGrp="1" noChangeArrowheads="1"/>
          </p:cNvSpPr>
          <p:nvPr>
            <p:ph idx="1"/>
          </p:nvPr>
        </p:nvSpPr>
        <p:spPr>
          <a:xfrm>
            <a:off x="1344168" y="1371599"/>
            <a:ext cx="9369840" cy="5077970"/>
          </a:xfrm>
        </p:spPr>
        <p:txBody>
          <a:bodyPr/>
          <a:lstStyle/>
          <a:p>
            <a:pPr>
              <a:buFont typeface="Monotype Sorts" pitchFamily="2" charset="2"/>
              <a:buNone/>
              <a:defRPr/>
            </a:pPr>
            <a:r>
              <a:rPr lang="en-US" altLang="en-US" dirty="0">
                <a:latin typeface="Times New Roman" pitchFamily="18" charset="0"/>
              </a:rPr>
              <a:t>   </a:t>
            </a:r>
            <a:r>
              <a:rPr lang="en-US" altLang="en-US" sz="4000" dirty="0">
                <a:latin typeface="Times New Roman" pitchFamily="18" charset="0"/>
              </a:rPr>
              <a:t>The feel of soil varies primarily on it’s </a:t>
            </a:r>
            <a:r>
              <a:rPr lang="en-US" altLang="en-US" sz="4000" dirty="0">
                <a:solidFill>
                  <a:srgbClr val="FFFF00"/>
                </a:solidFill>
                <a:latin typeface="Times New Roman" pitchFamily="18" charset="0"/>
              </a:rPr>
              <a:t>texture</a:t>
            </a:r>
            <a:r>
              <a:rPr lang="en-US" altLang="en-US" sz="4000" dirty="0">
                <a:latin typeface="Times New Roman" pitchFamily="18" charset="0"/>
              </a:rPr>
              <a:t> (amount of sand, silt, and clay).</a:t>
            </a:r>
          </a:p>
          <a:p>
            <a:pPr>
              <a:buFont typeface="Monotype Sorts" pitchFamily="2" charset="2"/>
              <a:buNone/>
              <a:defRPr/>
            </a:pPr>
            <a:endParaRPr lang="en-US" altLang="en-US" sz="800" dirty="0">
              <a:latin typeface="Times New Roman" pitchFamily="18" charset="0"/>
            </a:endParaRPr>
          </a:p>
          <a:p>
            <a:pPr>
              <a:buFont typeface="Monotype Sorts" pitchFamily="2" charset="2"/>
              <a:buChar char="W"/>
              <a:defRPr/>
            </a:pPr>
            <a:r>
              <a:rPr lang="en-US" altLang="en-US" dirty="0">
                <a:latin typeface="Times New Roman" pitchFamily="18" charset="0"/>
              </a:rPr>
              <a:t>4 Broad Groups:</a:t>
            </a:r>
          </a:p>
          <a:p>
            <a:pPr lvl="1">
              <a:buFont typeface="Arial" panose="020B0604020202020204" pitchFamily="34" charset="0"/>
              <a:buChar char="•"/>
              <a:defRPr/>
            </a:pPr>
            <a:r>
              <a:rPr lang="en-US" altLang="en-US" dirty="0">
                <a:latin typeface="Times New Roman" pitchFamily="18" charset="0"/>
              </a:rPr>
              <a:t>Sandy – gritty, loose, unstable, droughty</a:t>
            </a:r>
          </a:p>
          <a:p>
            <a:pPr lvl="1">
              <a:buFont typeface="Arial" panose="020B0604020202020204" pitchFamily="34" charset="0"/>
              <a:buChar char="•"/>
              <a:defRPr/>
            </a:pPr>
            <a:r>
              <a:rPr lang="en-US" altLang="en-US" dirty="0">
                <a:latin typeface="Times New Roman" pitchFamily="18" charset="0"/>
              </a:rPr>
              <a:t>Silty – smooth, soft, low strength</a:t>
            </a:r>
          </a:p>
          <a:p>
            <a:pPr lvl="1">
              <a:buFont typeface="Arial" panose="020B0604020202020204" pitchFamily="34" charset="0"/>
              <a:buChar char="•"/>
              <a:defRPr/>
            </a:pPr>
            <a:r>
              <a:rPr lang="en-US" altLang="en-US" dirty="0">
                <a:solidFill>
                  <a:srgbClr val="FFFF00"/>
                </a:solidFill>
                <a:latin typeface="Times New Roman" pitchFamily="18" charset="0"/>
              </a:rPr>
              <a:t>Clayey – sticky when wet, hard, high strength</a:t>
            </a:r>
          </a:p>
          <a:p>
            <a:pPr lvl="1">
              <a:buFont typeface="Arial" panose="020B0604020202020204" pitchFamily="34" charset="0"/>
              <a:buChar char="•"/>
              <a:defRPr/>
            </a:pPr>
            <a:r>
              <a:rPr lang="en-US" altLang="en-US" dirty="0">
                <a:latin typeface="Times New Roman" pitchFamily="18" charset="0"/>
              </a:rPr>
              <a:t>Loamy – combination of the 3 above in about equal amounts</a:t>
            </a:r>
          </a:p>
        </p:txBody>
      </p:sp>
      <p:graphicFrame>
        <p:nvGraphicFramePr>
          <p:cNvPr id="17413" name="Object 5"/>
          <p:cNvGraphicFramePr>
            <a:graphicFrameLocks noChangeAspect="1"/>
          </p:cNvGraphicFramePr>
          <p:nvPr>
            <p:extLst>
              <p:ext uri="{D42A27DB-BD31-4B8C-83A1-F6EECF244321}">
                <p14:modId xmlns:p14="http://schemas.microsoft.com/office/powerpoint/2010/main" val="738528652"/>
              </p:ext>
            </p:extLst>
          </p:nvPr>
        </p:nvGraphicFramePr>
        <p:xfrm>
          <a:off x="9432813" y="324643"/>
          <a:ext cx="2065338" cy="950913"/>
        </p:xfrm>
        <a:graphic>
          <a:graphicData uri="http://schemas.openxmlformats.org/presentationml/2006/ole">
            <mc:AlternateContent xmlns:mc="http://schemas.openxmlformats.org/markup-compatibility/2006">
              <mc:Choice xmlns:v="urn:schemas-microsoft-com:vml" Requires="v">
                <p:oleObj spid="_x0000_s5225" name="Clip" r:id="rId4" imgW="5448300" imgH="2506663" progId="MS_ClipArt_Gallery.2">
                  <p:embed/>
                </p:oleObj>
              </mc:Choice>
              <mc:Fallback>
                <p:oleObj name="Clip" r:id="rId4" imgW="5448300" imgH="2506663"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32813" y="324643"/>
                        <a:ext cx="2065338" cy="950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6832628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b="1" dirty="0"/>
              <a:t>Soil Texture</a:t>
            </a:r>
          </a:p>
        </p:txBody>
      </p:sp>
      <p:sp>
        <p:nvSpPr>
          <p:cNvPr id="37891" name="Rectangle 3"/>
          <p:cNvSpPr>
            <a:spLocks noGrp="1" noChangeArrowheads="1"/>
          </p:cNvSpPr>
          <p:nvPr>
            <p:ph type="body" idx="1"/>
          </p:nvPr>
        </p:nvSpPr>
        <p:spPr>
          <a:xfrm>
            <a:off x="1819072" y="1206230"/>
            <a:ext cx="8839200" cy="5181600"/>
          </a:xfrm>
        </p:spPr>
        <p:txBody>
          <a:bodyPr>
            <a:noAutofit/>
          </a:bodyPr>
          <a:lstStyle/>
          <a:p>
            <a:r>
              <a:rPr lang="en-US" u="sng" dirty="0"/>
              <a:t>Definition</a:t>
            </a:r>
            <a:r>
              <a:rPr lang="en-US" dirty="0"/>
              <a:t> (USDA ) - the weight proportion of the soil separates less than 2.0 mm in size (sand, silt, and clay). Or, more commonly, the relative proportions of sand, silt, and clay</a:t>
            </a:r>
          </a:p>
          <a:p>
            <a:r>
              <a:rPr lang="en-US" dirty="0"/>
              <a:t>Sand = 2.0 to 0.05mm</a:t>
            </a:r>
          </a:p>
          <a:p>
            <a:r>
              <a:rPr lang="en-US" dirty="0"/>
              <a:t>Silt = 0.05 to 0.002mm</a:t>
            </a:r>
          </a:p>
          <a:p>
            <a:r>
              <a:rPr lang="en-US" dirty="0"/>
              <a:t>Clay = &lt; 0.002mm</a:t>
            </a:r>
          </a:p>
          <a:p>
            <a:r>
              <a:rPr lang="en-US" dirty="0"/>
              <a:t>Sand, silt, and clay in various proportions make up 12 textural classes</a:t>
            </a:r>
          </a:p>
          <a:p>
            <a:endParaRPr lang="en-US" dirty="0"/>
          </a:p>
        </p:txBody>
      </p:sp>
    </p:spTree>
  </p:cSld>
  <p:clrMapOvr>
    <a:masterClrMapping/>
  </p:clrMapOvr>
  <p:transition spd="med">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5122" name="Picture 2"/>
          <p:cNvPicPr>
            <a:picLocks noChangeAspect="1" noChangeArrowheads="1"/>
          </p:cNvPicPr>
          <p:nvPr/>
        </p:nvPicPr>
        <p:blipFill>
          <a:blip r:embed="rId3" cstate="print"/>
          <a:srcRect/>
          <a:stretch>
            <a:fillRect/>
          </a:stretch>
        </p:blipFill>
        <p:spPr bwMode="auto">
          <a:xfrm>
            <a:off x="0" y="-1917"/>
            <a:ext cx="12192000" cy="7735149"/>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34821" name="Rectangle 5"/>
          <p:cNvSpPr>
            <a:spLocks noGrp="1" noChangeArrowheads="1"/>
          </p:cNvSpPr>
          <p:nvPr>
            <p:ph type="title"/>
          </p:nvPr>
        </p:nvSpPr>
        <p:spPr>
          <a:xfrm>
            <a:off x="609601" y="105996"/>
            <a:ext cx="4011084" cy="623765"/>
          </a:xfrm>
        </p:spPr>
        <p:txBody>
          <a:bodyPr/>
          <a:lstStyle/>
          <a:p>
            <a:pPr algn="r">
              <a:defRPr/>
            </a:pPr>
            <a:r>
              <a:rPr lang="en-US" altLang="en-US" sz="3600" b="1" dirty="0">
                <a:solidFill>
                  <a:schemeClr val="bg1"/>
                </a:solidFill>
              </a:rPr>
              <a:t>Textural Triangle</a:t>
            </a:r>
          </a:p>
        </p:txBody>
      </p:sp>
      <p:pic>
        <p:nvPicPr>
          <p:cNvPr id="34820" name="Picture 4" descr="Textural Triangle"/>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145915" y="835269"/>
            <a:ext cx="5885608" cy="602273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Placeholder 1"/>
          <p:cNvSpPr>
            <a:spLocks noGrp="1"/>
          </p:cNvSpPr>
          <p:nvPr>
            <p:ph type="body" sz="half" idx="2"/>
          </p:nvPr>
        </p:nvSpPr>
        <p:spPr>
          <a:xfrm>
            <a:off x="6128427" y="1147312"/>
            <a:ext cx="5564220" cy="4978851"/>
          </a:xfrm>
        </p:spPr>
        <p:txBody>
          <a:bodyPr>
            <a:normAutofit/>
          </a:bodyPr>
          <a:lstStyle/>
          <a:p>
            <a:r>
              <a:rPr lang="en-US" sz="2400" dirty="0">
                <a:solidFill>
                  <a:schemeClr val="bg1"/>
                </a:solidFill>
              </a:rPr>
              <a:t>In the field, soil scientists use the ribbon method to determine soil texture.  Need to estimate the amount of 2 particles – normally clay and sand contents.</a:t>
            </a:r>
          </a:p>
          <a:p>
            <a:endParaRPr lang="en-US" sz="2400" dirty="0">
              <a:solidFill>
                <a:schemeClr val="bg1"/>
              </a:solidFill>
            </a:endParaRPr>
          </a:p>
          <a:p>
            <a:r>
              <a:rPr lang="en-US" sz="2400" dirty="0">
                <a:solidFill>
                  <a:schemeClr val="bg1"/>
                </a:solidFill>
              </a:rPr>
              <a:t>Samples are also collected to run particle size analysis in the lab.  Two methods are used:</a:t>
            </a:r>
          </a:p>
          <a:p>
            <a:endParaRPr lang="en-US" sz="800" dirty="0">
              <a:solidFill>
                <a:schemeClr val="bg1"/>
              </a:solidFill>
            </a:endParaRPr>
          </a:p>
          <a:p>
            <a:r>
              <a:rPr lang="en-US" sz="2400" dirty="0">
                <a:solidFill>
                  <a:schemeClr val="bg1"/>
                </a:solidFill>
              </a:rPr>
              <a:t>- Hydrometer Method</a:t>
            </a:r>
          </a:p>
          <a:p>
            <a:pPr marL="342900" indent="-342900">
              <a:buFontTx/>
              <a:buChar char="-"/>
            </a:pPr>
            <a:r>
              <a:rPr lang="en-US" sz="2400" dirty="0">
                <a:solidFill>
                  <a:srgbClr val="FFFF00"/>
                </a:solidFill>
              </a:rPr>
              <a:t>Pipette Method (more accurate - +- 3%)</a:t>
            </a:r>
          </a:p>
          <a:p>
            <a:pPr marL="342900" indent="-342900">
              <a:buFontTx/>
              <a:buChar char="-"/>
            </a:pPr>
            <a:r>
              <a:rPr lang="en-US" sz="2400" dirty="0">
                <a:solidFill>
                  <a:srgbClr val="FFFF00"/>
                </a:solidFill>
              </a:rPr>
              <a:t>What texture is: 40% sand, 20% clay?</a:t>
            </a:r>
          </a:p>
        </p:txBody>
      </p:sp>
    </p:spTree>
    <p:extLst>
      <p:ext uri="{BB962C8B-B14F-4D97-AF65-F5344CB8AC3E}">
        <p14:creationId xmlns:p14="http://schemas.microsoft.com/office/powerpoint/2010/main" val="12201999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soil_breakdow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4354" y="66137"/>
            <a:ext cx="9135208" cy="5274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Rectangle 3"/>
          <p:cNvSpPr>
            <a:spLocks noChangeArrowheads="1"/>
          </p:cNvSpPr>
          <p:nvPr/>
        </p:nvSpPr>
        <p:spPr bwMode="auto">
          <a:xfrm>
            <a:off x="2261003" y="5340997"/>
            <a:ext cx="776747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r>
              <a:rPr lang="en-US" altLang="en-US" sz="2000" b="1" dirty="0">
                <a:solidFill>
                  <a:srgbClr val="FFFF00"/>
                </a:solidFill>
                <a:latin typeface="Arial" panose="020B0604020202020204" pitchFamily="34" charset="0"/>
              </a:rPr>
              <a:t>* The values given above are for an average agricultural soil. </a:t>
            </a:r>
          </a:p>
        </p:txBody>
      </p:sp>
    </p:spTree>
    <p:extLst>
      <p:ext uri="{BB962C8B-B14F-4D97-AF65-F5344CB8AC3E}">
        <p14:creationId xmlns:p14="http://schemas.microsoft.com/office/powerpoint/2010/main" val="4317489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524001" y="1371600"/>
            <a:ext cx="8378765" cy="7848600"/>
            <a:chOff x="0" y="2063750"/>
            <a:chExt cx="5461559" cy="4703763"/>
          </a:xfrm>
        </p:grpSpPr>
        <p:pic>
          <p:nvPicPr>
            <p:cNvPr id="126979" name="Picture 3" descr="texttriangl"/>
            <p:cNvPicPr>
              <a:picLocks noChangeAspect="1" noChangeArrowheads="1"/>
            </p:cNvPicPr>
            <p:nvPr/>
          </p:nvPicPr>
          <p:blipFill>
            <a:blip r:embed="rId3" cstate="print"/>
            <a:srcRect/>
            <a:stretch>
              <a:fillRect/>
            </a:stretch>
          </p:blipFill>
          <p:spPr bwMode="auto">
            <a:xfrm>
              <a:off x="1219200" y="2438400"/>
              <a:ext cx="3560763" cy="4116388"/>
            </a:xfrm>
            <a:prstGeom prst="rect">
              <a:avLst/>
            </a:prstGeom>
            <a:noFill/>
          </p:spPr>
        </p:pic>
        <p:sp>
          <p:nvSpPr>
            <p:cNvPr id="126980" name="Text Box 4"/>
            <p:cNvSpPr txBox="1">
              <a:spLocks noChangeArrowheads="1"/>
            </p:cNvSpPr>
            <p:nvPr/>
          </p:nvSpPr>
          <p:spPr bwMode="auto">
            <a:xfrm>
              <a:off x="0" y="3022770"/>
              <a:ext cx="1440421" cy="719372"/>
            </a:xfrm>
            <a:prstGeom prst="rect">
              <a:avLst/>
            </a:prstGeom>
            <a:noFill/>
            <a:ln w="9525">
              <a:noFill/>
              <a:miter lim="800000"/>
              <a:headEnd/>
              <a:tailEnd/>
            </a:ln>
            <a:effectLst/>
          </p:spPr>
          <p:txBody>
            <a:bodyPr wrap="square">
              <a:spAutoFit/>
            </a:bodyPr>
            <a:lstStyle/>
            <a:p>
              <a:pPr algn="l" eaLnBrk="0" hangingPunct="0"/>
              <a:r>
                <a:rPr lang="en-US" b="1" dirty="0"/>
                <a:t>Example:</a:t>
              </a:r>
            </a:p>
            <a:p>
              <a:pPr algn="l" eaLnBrk="0" hangingPunct="0"/>
              <a:r>
                <a:rPr lang="en-US" b="1" dirty="0"/>
                <a:t>35 % sand</a:t>
              </a:r>
            </a:p>
            <a:p>
              <a:pPr algn="l" eaLnBrk="0" hangingPunct="0"/>
              <a:r>
                <a:rPr lang="en-US" b="1" dirty="0"/>
                <a:t>55 % silt</a:t>
              </a:r>
            </a:p>
            <a:p>
              <a:pPr algn="l" eaLnBrk="0" hangingPunct="0"/>
              <a:r>
                <a:rPr lang="en-US" b="1" dirty="0"/>
                <a:t>10 % clay</a:t>
              </a:r>
              <a:endParaRPr lang="en-US" dirty="0"/>
            </a:p>
          </p:txBody>
        </p:sp>
        <p:sp>
          <p:nvSpPr>
            <p:cNvPr id="126981" name="AutoShape 5"/>
            <p:cNvSpPr>
              <a:spLocks noChangeArrowheads="1"/>
            </p:cNvSpPr>
            <p:nvPr/>
          </p:nvSpPr>
          <p:spPr bwMode="auto">
            <a:xfrm>
              <a:off x="3088287" y="4454583"/>
              <a:ext cx="152400" cy="1524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6600">
                <a:alpha val="50000"/>
              </a:srgbClr>
            </a:solidFill>
            <a:ln w="9525">
              <a:solidFill>
                <a:schemeClr val="tx1"/>
              </a:solidFill>
              <a:round/>
              <a:headEnd/>
              <a:tailEnd/>
            </a:ln>
            <a:effectLst/>
          </p:spPr>
          <p:txBody>
            <a:bodyPr wrap="none" anchor="ctr"/>
            <a:lstStyle/>
            <a:p>
              <a:endParaRPr lang="en-US" dirty="0"/>
            </a:p>
          </p:txBody>
        </p:sp>
        <p:sp>
          <p:nvSpPr>
            <p:cNvPr id="126982" name="Line 6"/>
            <p:cNvSpPr>
              <a:spLocks noChangeShapeType="1"/>
            </p:cNvSpPr>
            <p:nvPr/>
          </p:nvSpPr>
          <p:spPr bwMode="auto">
            <a:xfrm rot="15180836" flipH="1">
              <a:off x="1014478" y="2948446"/>
              <a:ext cx="1696272" cy="1981272"/>
            </a:xfrm>
            <a:prstGeom prst="line">
              <a:avLst/>
            </a:prstGeom>
            <a:noFill/>
            <a:ln w="9525">
              <a:solidFill>
                <a:schemeClr val="tx1"/>
              </a:solidFill>
              <a:round/>
              <a:headEnd/>
              <a:tailEnd type="triangle" w="med" len="med"/>
            </a:ln>
            <a:effectLst/>
          </p:spPr>
          <p:txBody>
            <a:bodyPr wrap="none" anchor="ctr"/>
            <a:lstStyle/>
            <a:p>
              <a:endParaRPr lang="en-US" dirty="0"/>
            </a:p>
          </p:txBody>
        </p:sp>
        <p:sp>
          <p:nvSpPr>
            <p:cNvPr id="126983" name="Text Box 7"/>
            <p:cNvSpPr txBox="1">
              <a:spLocks noChangeArrowheads="1"/>
            </p:cNvSpPr>
            <p:nvPr/>
          </p:nvSpPr>
          <p:spPr bwMode="auto">
            <a:xfrm>
              <a:off x="0" y="4073124"/>
              <a:ext cx="1075402" cy="184455"/>
            </a:xfrm>
            <a:prstGeom prst="rect">
              <a:avLst/>
            </a:prstGeom>
            <a:noFill/>
            <a:ln w="9525">
              <a:noFill/>
              <a:miter lim="800000"/>
              <a:headEnd/>
              <a:tailEnd/>
            </a:ln>
            <a:effectLst/>
          </p:spPr>
          <p:txBody>
            <a:bodyPr wrap="none">
              <a:spAutoFit/>
            </a:bodyPr>
            <a:lstStyle/>
            <a:p>
              <a:pPr algn="l" eaLnBrk="0" hangingPunct="0"/>
              <a:r>
                <a:rPr lang="en-US" sz="1400" dirty="0"/>
                <a:t>Texture is </a:t>
              </a:r>
              <a:r>
                <a:rPr lang="en-US" sz="1400" b="1" dirty="0"/>
                <a:t>‘silt loam’</a:t>
              </a:r>
              <a:endParaRPr lang="en-US" sz="1400" dirty="0"/>
            </a:p>
          </p:txBody>
        </p:sp>
        <p:sp>
          <p:nvSpPr>
            <p:cNvPr id="126989" name="Text Box 13"/>
            <p:cNvSpPr txBox="1">
              <a:spLocks noChangeArrowheads="1"/>
            </p:cNvSpPr>
            <p:nvPr/>
          </p:nvSpPr>
          <p:spPr bwMode="auto">
            <a:xfrm>
              <a:off x="230188" y="4748213"/>
              <a:ext cx="1120332" cy="276682"/>
            </a:xfrm>
            <a:prstGeom prst="rect">
              <a:avLst/>
            </a:prstGeom>
            <a:noFill/>
            <a:ln w="9525">
              <a:noFill/>
              <a:miter lim="800000"/>
              <a:headEnd/>
              <a:tailEnd/>
            </a:ln>
            <a:effectLst/>
          </p:spPr>
          <p:txBody>
            <a:bodyPr wrap="none">
              <a:spAutoFit/>
            </a:bodyPr>
            <a:lstStyle/>
            <a:p>
              <a:pPr algn="l" eaLnBrk="0" hangingPunct="0"/>
              <a:r>
                <a:rPr lang="en-US" sz="1400" b="1" dirty="0">
                  <a:solidFill>
                    <a:srgbClr val="990033"/>
                  </a:solidFill>
                </a:rPr>
                <a:t>Sand  0.05 - 2.0 mm</a:t>
              </a:r>
              <a:r>
                <a:rPr lang="en-US" sz="2400" dirty="0"/>
                <a:t> </a:t>
              </a:r>
            </a:p>
          </p:txBody>
        </p:sp>
        <p:sp>
          <p:nvSpPr>
            <p:cNvPr id="126990" name="Text Box 14"/>
            <p:cNvSpPr txBox="1">
              <a:spLocks noChangeArrowheads="1"/>
            </p:cNvSpPr>
            <p:nvPr/>
          </p:nvSpPr>
          <p:spPr bwMode="auto">
            <a:xfrm>
              <a:off x="4343400" y="4883150"/>
              <a:ext cx="1118159" cy="184455"/>
            </a:xfrm>
            <a:prstGeom prst="rect">
              <a:avLst/>
            </a:prstGeom>
            <a:noFill/>
            <a:ln w="9525">
              <a:noFill/>
              <a:miter lim="800000"/>
              <a:headEnd/>
              <a:tailEnd/>
            </a:ln>
            <a:effectLst/>
          </p:spPr>
          <p:txBody>
            <a:bodyPr wrap="none">
              <a:spAutoFit/>
            </a:bodyPr>
            <a:lstStyle/>
            <a:p>
              <a:pPr algn="l" eaLnBrk="0" hangingPunct="0"/>
              <a:r>
                <a:rPr lang="en-US" sz="1400" b="1" dirty="0">
                  <a:solidFill>
                    <a:srgbClr val="990033"/>
                  </a:solidFill>
                </a:rPr>
                <a:t>Silt  0.002 to .05 mm</a:t>
              </a:r>
              <a:endParaRPr lang="en-US" sz="1400" b="1" dirty="0"/>
            </a:p>
          </p:txBody>
        </p:sp>
        <p:sp>
          <p:nvSpPr>
            <p:cNvPr id="126991" name="Text Box 15"/>
            <p:cNvSpPr txBox="1">
              <a:spLocks noChangeArrowheads="1"/>
            </p:cNvSpPr>
            <p:nvPr/>
          </p:nvSpPr>
          <p:spPr bwMode="auto">
            <a:xfrm>
              <a:off x="2286000" y="2063750"/>
              <a:ext cx="885190" cy="184455"/>
            </a:xfrm>
            <a:prstGeom prst="rect">
              <a:avLst/>
            </a:prstGeom>
            <a:noFill/>
            <a:ln w="9525">
              <a:noFill/>
              <a:miter lim="800000"/>
              <a:headEnd/>
              <a:tailEnd/>
            </a:ln>
            <a:effectLst/>
          </p:spPr>
          <p:txBody>
            <a:bodyPr wrap="none">
              <a:spAutoFit/>
            </a:bodyPr>
            <a:lstStyle/>
            <a:p>
              <a:pPr algn="l" eaLnBrk="0" hangingPunct="0"/>
              <a:r>
                <a:rPr lang="en-US" sz="1400" b="1" dirty="0">
                  <a:solidFill>
                    <a:srgbClr val="990033"/>
                  </a:solidFill>
                </a:rPr>
                <a:t>Clay  &lt; .002 mm</a:t>
              </a:r>
              <a:endParaRPr lang="en-US" sz="2400" dirty="0"/>
            </a:p>
          </p:txBody>
        </p:sp>
        <p:sp>
          <p:nvSpPr>
            <p:cNvPr id="126992" name="Rectangle 16"/>
            <p:cNvSpPr>
              <a:spLocks noChangeArrowheads="1"/>
            </p:cNvSpPr>
            <p:nvPr/>
          </p:nvSpPr>
          <p:spPr bwMode="auto">
            <a:xfrm>
              <a:off x="457200" y="5091113"/>
              <a:ext cx="4419600" cy="1676400"/>
            </a:xfrm>
            <a:prstGeom prst="rect">
              <a:avLst/>
            </a:prstGeom>
            <a:solidFill>
              <a:schemeClr val="bg1"/>
            </a:solidFill>
            <a:ln w="9525">
              <a:noFill/>
              <a:miter lim="800000"/>
              <a:headEnd/>
              <a:tailEnd/>
            </a:ln>
            <a:effectLst/>
          </p:spPr>
          <p:txBody>
            <a:bodyPr wrap="none" anchor="ctr"/>
            <a:lstStyle/>
            <a:p>
              <a:endParaRPr lang="en-US" dirty="0"/>
            </a:p>
          </p:txBody>
        </p:sp>
      </p:grpSp>
      <p:sp>
        <p:nvSpPr>
          <p:cNvPr id="13" name="Rectangle 2"/>
          <p:cNvSpPr txBox="1">
            <a:spLocks noChangeArrowheads="1"/>
          </p:cNvSpPr>
          <p:nvPr/>
        </p:nvSpPr>
        <p:spPr>
          <a:xfrm>
            <a:off x="2590800" y="400050"/>
            <a:ext cx="7772400" cy="647878"/>
          </a:xfrm>
          <a:prstGeom prst="rect">
            <a:avLst/>
          </a:prstGeom>
        </p:spPr>
        <p:txBody>
          <a:bodyPr>
            <a:noAutofit/>
          </a:bodyPr>
          <a:lstStyle/>
          <a:p>
            <a:pPr algn="ctr">
              <a:spcBef>
                <a:spcPct val="0"/>
              </a:spcBef>
              <a:defRPr/>
            </a:pPr>
            <a:r>
              <a:rPr lang="en-US" sz="4400" b="1" dirty="0">
                <a:latin typeface="+mj-lt"/>
                <a:ea typeface="+mj-ea"/>
                <a:cs typeface="+mj-cs"/>
              </a:rPr>
              <a:t>USDA Textural Triangle</a:t>
            </a:r>
          </a:p>
        </p:txBody>
      </p:sp>
      <p:sp>
        <p:nvSpPr>
          <p:cNvPr id="126978" name="Text Box 2"/>
          <p:cNvSpPr txBox="1">
            <a:spLocks noChangeArrowheads="1"/>
          </p:cNvSpPr>
          <p:nvPr/>
        </p:nvSpPr>
        <p:spPr bwMode="auto">
          <a:xfrm>
            <a:off x="1524000" y="1447801"/>
            <a:ext cx="4267200" cy="1200329"/>
          </a:xfrm>
          <a:prstGeom prst="rect">
            <a:avLst/>
          </a:prstGeom>
          <a:noFill/>
          <a:ln w="9525">
            <a:noFill/>
            <a:miter lim="800000"/>
            <a:headEnd/>
            <a:tailEnd/>
          </a:ln>
          <a:effectLst/>
        </p:spPr>
        <p:txBody>
          <a:bodyPr wrap="square">
            <a:spAutoFit/>
          </a:bodyPr>
          <a:lstStyle/>
          <a:p>
            <a:pPr algn="l" eaLnBrk="0" hangingPunct="0"/>
            <a:r>
              <a:rPr lang="en-US" b="1" dirty="0"/>
              <a:t>Textural Class</a:t>
            </a:r>
          </a:p>
          <a:p>
            <a:pPr algn="l" eaLnBrk="0" hangingPunct="0"/>
            <a:r>
              <a:rPr lang="en-US" dirty="0"/>
              <a:t>The percentage of sand sized particles + % of silt sized particles + % of clay sized particles (all combined = 100%)</a:t>
            </a:r>
            <a:endParaRPr lang="en-US" sz="24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1877291" y="76200"/>
            <a:ext cx="8229600" cy="1143000"/>
          </a:xfrm>
        </p:spPr>
        <p:txBody>
          <a:bodyPr>
            <a:normAutofit/>
          </a:bodyPr>
          <a:lstStyle/>
          <a:p>
            <a:r>
              <a:rPr lang="en-US" b="1" dirty="0"/>
              <a:t>Coarse Fragments</a:t>
            </a:r>
          </a:p>
        </p:txBody>
      </p:sp>
      <p:sp>
        <p:nvSpPr>
          <p:cNvPr id="41987" name="Rectangle 3"/>
          <p:cNvSpPr>
            <a:spLocks noGrp="1" noChangeArrowheads="1"/>
          </p:cNvSpPr>
          <p:nvPr>
            <p:ph type="body" idx="1"/>
          </p:nvPr>
        </p:nvSpPr>
        <p:spPr>
          <a:xfrm>
            <a:off x="1905000" y="1371600"/>
            <a:ext cx="8458200" cy="5181600"/>
          </a:xfrm>
        </p:spPr>
        <p:txBody>
          <a:bodyPr>
            <a:normAutofit/>
          </a:bodyPr>
          <a:lstStyle/>
          <a:p>
            <a:r>
              <a:rPr lang="en-US" dirty="0"/>
              <a:t>Mineral particles larger than 2.0 mm = rock fragments (gravels, </a:t>
            </a:r>
            <a:r>
              <a:rPr lang="en-US" dirty="0" err="1"/>
              <a:t>channers</a:t>
            </a:r>
            <a:r>
              <a:rPr lang="en-US" dirty="0"/>
              <a:t>, stones, cobbles, boulders, or flagstones) + para modifiers (not strongly cemented – i.e. </a:t>
            </a:r>
            <a:r>
              <a:rPr lang="en-US" dirty="0" err="1"/>
              <a:t>parachanners</a:t>
            </a:r>
            <a:r>
              <a:rPr lang="en-US" dirty="0"/>
              <a:t>)</a:t>
            </a:r>
          </a:p>
          <a:p>
            <a:pPr marL="0" indent="0">
              <a:buNone/>
            </a:pPr>
            <a:endParaRPr lang="en-US" sz="900" dirty="0"/>
          </a:p>
          <a:p>
            <a:pPr marL="0" indent="0">
              <a:buNone/>
            </a:pPr>
            <a:r>
              <a:rPr lang="en-US" sz="3600" b="1" dirty="0"/>
              <a:t>Texture Modifiers:</a:t>
            </a:r>
          </a:p>
          <a:p>
            <a:r>
              <a:rPr lang="en-US" dirty="0"/>
              <a:t>&lt; 15% - no texture modifier</a:t>
            </a:r>
          </a:p>
          <a:p>
            <a:r>
              <a:rPr lang="en-US" dirty="0"/>
              <a:t>15 - 35% - gravelly, channery, stony, bouldery, flaggy</a:t>
            </a:r>
          </a:p>
          <a:p>
            <a:r>
              <a:rPr lang="en-US" dirty="0"/>
              <a:t>35 - 60% - very gravelly, very channery, etc.</a:t>
            </a:r>
          </a:p>
          <a:p>
            <a:r>
              <a:rPr lang="en-US" dirty="0"/>
              <a:t>60 - 90% - extremely gravelly, extremely channery, etc.</a:t>
            </a:r>
          </a:p>
          <a:p>
            <a:r>
              <a:rPr lang="en-US" dirty="0"/>
              <a:t>&gt; 90% - no texture just modifier (i.e. gravel)</a:t>
            </a:r>
          </a:p>
          <a:p>
            <a:endParaRPr lang="en-US" dirty="0"/>
          </a:p>
        </p:txBody>
      </p:sp>
    </p:spTree>
  </p:cSld>
  <p:clrMapOvr>
    <a:masterClrMapping/>
  </p:clrMapOvr>
  <p:transition spd="med">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1977736" y="1975993"/>
            <a:ext cx="4880264" cy="3473670"/>
            <a:chOff x="370428" y="1213633"/>
            <a:chExt cx="4954560" cy="949545"/>
          </a:xfrm>
        </p:grpSpPr>
        <p:sp>
          <p:nvSpPr>
            <p:cNvPr id="159748" name="Text Box 4"/>
            <p:cNvSpPr txBox="1">
              <a:spLocks noChangeArrowheads="1"/>
            </p:cNvSpPr>
            <p:nvPr/>
          </p:nvSpPr>
          <p:spPr bwMode="auto">
            <a:xfrm>
              <a:off x="528665" y="1213633"/>
              <a:ext cx="4796323" cy="294463"/>
            </a:xfrm>
            <a:prstGeom prst="rect">
              <a:avLst/>
            </a:prstGeom>
            <a:noFill/>
            <a:ln w="9525">
              <a:noFill/>
              <a:miter lim="800000"/>
              <a:headEnd/>
              <a:tailEnd/>
            </a:ln>
            <a:effectLst/>
          </p:spPr>
          <p:txBody>
            <a:bodyPr wrap="square">
              <a:spAutoFit/>
            </a:bodyPr>
            <a:lstStyle/>
            <a:p>
              <a:pPr algn="l" eaLnBrk="0" hangingPunct="0"/>
              <a:r>
                <a:rPr lang="en-US" sz="3200" b="1" dirty="0"/>
                <a:t>Gravels:</a:t>
              </a:r>
              <a:r>
                <a:rPr lang="en-US" sz="3200" dirty="0"/>
                <a:t>  2.0 to 75 mm	(.08 to 3 in.)</a:t>
              </a:r>
            </a:p>
          </p:txBody>
        </p:sp>
        <p:sp>
          <p:nvSpPr>
            <p:cNvPr id="159749" name="Text Box 5"/>
            <p:cNvSpPr txBox="1">
              <a:spLocks noChangeArrowheads="1"/>
            </p:cNvSpPr>
            <p:nvPr/>
          </p:nvSpPr>
          <p:spPr bwMode="auto">
            <a:xfrm>
              <a:off x="370428" y="1868715"/>
              <a:ext cx="4225855" cy="294463"/>
            </a:xfrm>
            <a:prstGeom prst="rect">
              <a:avLst/>
            </a:prstGeom>
            <a:noFill/>
            <a:ln w="9525">
              <a:noFill/>
              <a:miter lim="800000"/>
              <a:headEnd/>
              <a:tailEnd/>
            </a:ln>
            <a:effectLst/>
          </p:spPr>
          <p:txBody>
            <a:bodyPr wrap="none">
              <a:spAutoFit/>
            </a:bodyPr>
            <a:lstStyle/>
            <a:p>
              <a:pPr algn="l" eaLnBrk="0" hangingPunct="0"/>
              <a:r>
                <a:rPr lang="en-US" sz="3200" b="1" dirty="0"/>
                <a:t>Cobbles:  </a:t>
              </a:r>
              <a:r>
                <a:rPr lang="en-US" sz="3200" dirty="0"/>
                <a:t>76 to 250 mm</a:t>
              </a:r>
            </a:p>
            <a:p>
              <a:pPr algn="ctr" eaLnBrk="0" hangingPunct="0"/>
              <a:r>
                <a:rPr lang="en-US" sz="3200" dirty="0"/>
                <a:t>	(3 – 10 in.)		</a:t>
              </a:r>
            </a:p>
          </p:txBody>
        </p:sp>
      </p:grpSp>
      <p:sp>
        <p:nvSpPr>
          <p:cNvPr id="16" name="Title 15"/>
          <p:cNvSpPr>
            <a:spLocks noGrp="1"/>
          </p:cNvSpPr>
          <p:nvPr>
            <p:ph type="title"/>
          </p:nvPr>
        </p:nvSpPr>
        <p:spPr>
          <a:xfrm>
            <a:off x="1981200" y="274638"/>
            <a:ext cx="8229600" cy="868362"/>
          </a:xfrm>
        </p:spPr>
        <p:txBody>
          <a:bodyPr/>
          <a:lstStyle/>
          <a:p>
            <a:r>
              <a:rPr lang="en-US" b="1" dirty="0"/>
              <a:t>Coarse Fragments</a:t>
            </a:r>
          </a:p>
        </p:txBody>
      </p:sp>
      <p:pic>
        <p:nvPicPr>
          <p:cNvPr id="162820" name="Picture 4" descr="http://www.tristatematerials.com/files/products/Cobbles-Sonora-Shiners.lightbox.jpg"/>
          <p:cNvPicPr>
            <a:picLocks noChangeAspect="1" noChangeArrowheads="1"/>
          </p:cNvPicPr>
          <p:nvPr/>
        </p:nvPicPr>
        <p:blipFill>
          <a:blip r:embed="rId3" cstate="print"/>
          <a:srcRect/>
          <a:stretch>
            <a:fillRect/>
          </a:stretch>
        </p:blipFill>
        <p:spPr bwMode="auto">
          <a:xfrm>
            <a:off x="6172200" y="3886200"/>
            <a:ext cx="3657600" cy="2771956"/>
          </a:xfrm>
          <a:prstGeom prst="rect">
            <a:avLst/>
          </a:prstGeom>
          <a:noFill/>
        </p:spPr>
      </p:pic>
      <p:pic>
        <p:nvPicPr>
          <p:cNvPr id="162822" name="Picture 6" descr="http://www.islandhopperlandscape.com/imgshop/Image/Bulk%20Materials/Decorative%20Gravel/Hudson%20Valley%20Gravel.jpg"/>
          <p:cNvPicPr>
            <a:picLocks noChangeAspect="1" noChangeArrowheads="1"/>
          </p:cNvPicPr>
          <p:nvPr/>
        </p:nvPicPr>
        <p:blipFill>
          <a:blip r:embed="rId4" cstate="print"/>
          <a:srcRect/>
          <a:stretch>
            <a:fillRect/>
          </a:stretch>
        </p:blipFill>
        <p:spPr bwMode="auto">
          <a:xfrm>
            <a:off x="6172200" y="1219200"/>
            <a:ext cx="3657600" cy="2590800"/>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Coarse Fragments</a:t>
            </a:r>
          </a:p>
        </p:txBody>
      </p:sp>
      <p:sp>
        <p:nvSpPr>
          <p:cNvPr id="3" name="Content Placeholder 2"/>
          <p:cNvSpPr>
            <a:spLocks noGrp="1"/>
          </p:cNvSpPr>
          <p:nvPr>
            <p:ph sz="half" idx="1"/>
          </p:nvPr>
        </p:nvSpPr>
        <p:spPr>
          <a:xfrm>
            <a:off x="1981200" y="1600200"/>
            <a:ext cx="4038600" cy="4991100"/>
          </a:xfrm>
        </p:spPr>
        <p:txBody>
          <a:bodyPr/>
          <a:lstStyle/>
          <a:p>
            <a:pPr marL="0" indent="0">
              <a:buNone/>
            </a:pPr>
            <a:r>
              <a:rPr lang="en-US" b="1" dirty="0"/>
              <a:t> </a:t>
            </a:r>
          </a:p>
          <a:p>
            <a:pPr marL="0" indent="0">
              <a:buNone/>
            </a:pPr>
            <a:r>
              <a:rPr lang="en-US" b="1" dirty="0"/>
              <a:t>  </a:t>
            </a:r>
          </a:p>
          <a:p>
            <a:pPr marL="0" indent="0">
              <a:buNone/>
            </a:pPr>
            <a:r>
              <a:rPr lang="en-US" b="1" dirty="0"/>
              <a:t>     Stones:</a:t>
            </a:r>
            <a:r>
              <a:rPr lang="en-US" dirty="0"/>
              <a:t>  250 to 600mm</a:t>
            </a:r>
          </a:p>
          <a:p>
            <a:pPr marL="0" indent="0">
              <a:buNone/>
            </a:pPr>
            <a:r>
              <a:rPr lang="en-US" dirty="0"/>
              <a:t>	     (10 – 24 in.)</a:t>
            </a:r>
          </a:p>
          <a:p>
            <a:endParaRPr lang="en-US" dirty="0"/>
          </a:p>
          <a:p>
            <a:endParaRPr lang="en-US" dirty="0"/>
          </a:p>
          <a:p>
            <a:endParaRPr lang="en-US" b="1" dirty="0"/>
          </a:p>
          <a:p>
            <a:pPr marL="0" indent="0">
              <a:buNone/>
            </a:pPr>
            <a:r>
              <a:rPr lang="en-US" b="1" dirty="0"/>
              <a:t>          Boulders: </a:t>
            </a:r>
            <a:r>
              <a:rPr lang="en-US" dirty="0"/>
              <a:t> 600mm</a:t>
            </a:r>
            <a:r>
              <a:rPr lang="en-US" b="1" dirty="0"/>
              <a:t>+</a:t>
            </a:r>
          </a:p>
          <a:p>
            <a:pPr marL="0" indent="0">
              <a:buNone/>
            </a:pPr>
            <a:r>
              <a:rPr lang="en-US" dirty="0"/>
              <a:t>	          (&gt;24 in)</a:t>
            </a:r>
          </a:p>
        </p:txBody>
      </p:sp>
      <p:sp>
        <p:nvSpPr>
          <p:cNvPr id="229378" name="AutoShape 2" descr="http://www.mayang.com/textures/Nature/images/Soil%20and%20Earth/sharp_stony_soil_0507.JPG"/>
          <p:cNvSpPr>
            <a:spLocks noChangeAspect="1" noChangeArrowheads="1"/>
          </p:cNvSpPr>
          <p:nvPr/>
        </p:nvSpPr>
        <p:spPr bwMode="auto">
          <a:xfrm>
            <a:off x="1587500" y="-136525"/>
            <a:ext cx="6096000" cy="45720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29380" name="Picture 4" descr="http://www.mayang.com/textures/Nature/images/Soil%20and%20Earth/sharp_stony_soil_0507.JPG"/>
          <p:cNvPicPr>
            <a:picLocks noChangeAspect="1" noChangeArrowheads="1"/>
          </p:cNvPicPr>
          <p:nvPr/>
        </p:nvPicPr>
        <p:blipFill>
          <a:blip r:embed="rId2" cstate="print"/>
          <a:srcRect/>
          <a:stretch>
            <a:fillRect/>
          </a:stretch>
        </p:blipFill>
        <p:spPr bwMode="auto">
          <a:xfrm>
            <a:off x="6428317" y="1489076"/>
            <a:ext cx="3475567" cy="2606675"/>
          </a:xfrm>
          <a:prstGeom prst="rect">
            <a:avLst/>
          </a:prstGeom>
          <a:noFill/>
        </p:spPr>
      </p:pic>
      <p:pic>
        <p:nvPicPr>
          <p:cNvPr id="229382" name="Picture 6" descr="http://3.bp.blogspot.com/_a0ZSxDaUIfA/Sw2zN6nszHI/AAAAAAAAADo/qbuGqvsqKAk/s1600/broken+boulders+2009-11-25+5.jpg"/>
          <p:cNvPicPr>
            <a:picLocks noChangeAspect="1" noChangeArrowheads="1"/>
          </p:cNvPicPr>
          <p:nvPr/>
        </p:nvPicPr>
        <p:blipFill>
          <a:blip r:embed="rId3" cstate="print"/>
          <a:srcRect/>
          <a:stretch>
            <a:fillRect/>
          </a:stretch>
        </p:blipFill>
        <p:spPr bwMode="auto">
          <a:xfrm>
            <a:off x="6413500" y="4198938"/>
            <a:ext cx="3505200" cy="2628900"/>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SDA Texture by Feel.jpg"/>
          <p:cNvPicPr>
            <a:picLocks noChangeAspect="1"/>
          </p:cNvPicPr>
          <p:nvPr/>
        </p:nvPicPr>
        <p:blipFill>
          <a:blip r:embed="rId3" cstate="print"/>
          <a:stretch>
            <a:fillRect/>
          </a:stretch>
        </p:blipFill>
        <p:spPr>
          <a:xfrm>
            <a:off x="2895600" y="0"/>
            <a:ext cx="6705600" cy="6858000"/>
          </a:xfrm>
          <a:prstGeom prst="rect">
            <a:avLst/>
          </a:prstGeom>
        </p:spPr>
      </p:pic>
      <p:sp>
        <p:nvSpPr>
          <p:cNvPr id="7" name="TextBox 6"/>
          <p:cNvSpPr txBox="1">
            <a:spLocks noChangeArrowheads="1"/>
          </p:cNvSpPr>
          <p:nvPr/>
        </p:nvSpPr>
        <p:spPr bwMode="auto">
          <a:xfrm rot="16200000">
            <a:off x="-1200834" y="3136612"/>
            <a:ext cx="685800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dirty="0">
                <a:latin typeface="+mj-lt"/>
                <a:cs typeface="Arial" charset="0"/>
              </a:rPr>
              <a:t>TEXTURAL CLASSES BY “FEEL” METHOD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Text Box 2"/>
          <p:cNvSpPr txBox="1">
            <a:spLocks noChangeArrowheads="1"/>
          </p:cNvSpPr>
          <p:nvPr/>
        </p:nvSpPr>
        <p:spPr bwMode="auto">
          <a:xfrm>
            <a:off x="1981200" y="762000"/>
            <a:ext cx="7696200" cy="731838"/>
          </a:xfrm>
          <a:prstGeom prst="rect">
            <a:avLst/>
          </a:prstGeom>
          <a:noFill/>
          <a:ln w="9525">
            <a:noFill/>
            <a:miter lim="800000"/>
            <a:headEnd/>
            <a:tailEnd/>
          </a:ln>
          <a:effectLst/>
        </p:spPr>
        <p:txBody>
          <a:bodyPr>
            <a:spAutoFit/>
          </a:bodyPr>
          <a:lstStyle/>
          <a:p>
            <a:pPr algn="l" eaLnBrk="0" hangingPunct="0"/>
            <a:r>
              <a:rPr lang="en-US" dirty="0"/>
              <a:t>The aggregation of primary particles into secondary units surrounded by planes of weakness</a:t>
            </a:r>
            <a:r>
              <a:rPr lang="en-US" sz="2400" dirty="0"/>
              <a:t>.</a:t>
            </a:r>
            <a:endParaRPr lang="en-US" dirty="0"/>
          </a:p>
        </p:txBody>
      </p:sp>
      <p:sp>
        <p:nvSpPr>
          <p:cNvPr id="161795" name="Text Box 3"/>
          <p:cNvSpPr txBox="1">
            <a:spLocks noChangeArrowheads="1"/>
          </p:cNvSpPr>
          <p:nvPr/>
        </p:nvSpPr>
        <p:spPr bwMode="auto">
          <a:xfrm>
            <a:off x="4680240" y="5365750"/>
            <a:ext cx="5474447" cy="369332"/>
          </a:xfrm>
          <a:prstGeom prst="rect">
            <a:avLst/>
          </a:prstGeom>
          <a:noFill/>
          <a:ln w="9525">
            <a:noFill/>
            <a:miter lim="800000"/>
            <a:headEnd/>
            <a:tailEnd/>
          </a:ln>
          <a:effectLst/>
        </p:spPr>
        <p:txBody>
          <a:bodyPr wrap="none">
            <a:spAutoFit/>
          </a:bodyPr>
          <a:lstStyle/>
          <a:p>
            <a:pPr algn="l" eaLnBrk="0" hangingPunct="0"/>
            <a:r>
              <a:rPr lang="en-US" dirty="0"/>
              <a:t>Porosity 30 to 60 % of ped volume depending on </a:t>
            </a:r>
            <a:r>
              <a:rPr lang="en-US" b="1" u="sng" dirty="0"/>
              <a:t>texture</a:t>
            </a:r>
            <a:endParaRPr lang="en-US" sz="2400" b="1" u="sng" dirty="0"/>
          </a:p>
        </p:txBody>
      </p:sp>
      <p:sp>
        <p:nvSpPr>
          <p:cNvPr id="161796" name="Text Box 4"/>
          <p:cNvSpPr txBox="1">
            <a:spLocks noChangeArrowheads="1"/>
          </p:cNvSpPr>
          <p:nvPr/>
        </p:nvSpPr>
        <p:spPr bwMode="auto">
          <a:xfrm>
            <a:off x="7924800" y="1617663"/>
            <a:ext cx="1223412" cy="1938992"/>
          </a:xfrm>
          <a:prstGeom prst="rect">
            <a:avLst/>
          </a:prstGeom>
          <a:noFill/>
          <a:ln w="9525">
            <a:noFill/>
            <a:miter lim="800000"/>
            <a:headEnd/>
            <a:tailEnd/>
          </a:ln>
          <a:effectLst/>
        </p:spPr>
        <p:txBody>
          <a:bodyPr wrap="none">
            <a:spAutoFit/>
          </a:bodyPr>
          <a:lstStyle/>
          <a:p>
            <a:pPr algn="l" eaLnBrk="0" hangingPunct="0"/>
            <a:r>
              <a:rPr lang="en-US" sz="2000" b="1" dirty="0"/>
              <a:t>Granular</a:t>
            </a:r>
          </a:p>
          <a:p>
            <a:pPr algn="l" eaLnBrk="0" hangingPunct="0"/>
            <a:r>
              <a:rPr lang="en-US" sz="2000" b="1" dirty="0"/>
              <a:t>Blocky</a:t>
            </a:r>
          </a:p>
          <a:p>
            <a:pPr algn="l" eaLnBrk="0" hangingPunct="0"/>
            <a:r>
              <a:rPr lang="en-US" sz="2000" b="1" dirty="0"/>
              <a:t>Platy</a:t>
            </a:r>
          </a:p>
          <a:p>
            <a:pPr algn="l" eaLnBrk="0" hangingPunct="0"/>
            <a:r>
              <a:rPr lang="en-US" sz="2000" b="1" dirty="0"/>
              <a:t>Prismatic</a:t>
            </a:r>
          </a:p>
          <a:p>
            <a:pPr algn="l" eaLnBrk="0" hangingPunct="0"/>
            <a:r>
              <a:rPr lang="en-US" sz="2000" b="1" dirty="0"/>
              <a:t>Columnar</a:t>
            </a:r>
          </a:p>
          <a:p>
            <a:pPr algn="l" eaLnBrk="0" hangingPunct="0"/>
            <a:r>
              <a:rPr lang="en-US" sz="2000" b="1" dirty="0"/>
              <a:t>Massive</a:t>
            </a:r>
          </a:p>
        </p:txBody>
      </p:sp>
      <p:sp>
        <p:nvSpPr>
          <p:cNvPr id="161798" name="Text Box 6"/>
          <p:cNvSpPr txBox="1">
            <a:spLocks noChangeArrowheads="1"/>
          </p:cNvSpPr>
          <p:nvPr/>
        </p:nvSpPr>
        <p:spPr bwMode="auto">
          <a:xfrm>
            <a:off x="4876800" y="1587462"/>
            <a:ext cx="2341410" cy="1938992"/>
          </a:xfrm>
          <a:prstGeom prst="rect">
            <a:avLst/>
          </a:prstGeom>
          <a:noFill/>
          <a:ln w="9525">
            <a:noFill/>
            <a:miter lim="800000"/>
            <a:headEnd/>
            <a:tailEnd/>
          </a:ln>
          <a:effectLst/>
        </p:spPr>
        <p:txBody>
          <a:bodyPr wrap="none">
            <a:spAutoFit/>
          </a:bodyPr>
          <a:lstStyle/>
          <a:p>
            <a:pPr algn="l" eaLnBrk="0" hangingPunct="0"/>
            <a:r>
              <a:rPr lang="en-US" sz="1600" b="1" dirty="0"/>
              <a:t>         </a:t>
            </a:r>
            <a:r>
              <a:rPr lang="en-US" sz="2400" b="1" dirty="0"/>
              <a:t>Factors:</a:t>
            </a:r>
          </a:p>
          <a:p>
            <a:pPr algn="l" eaLnBrk="0" hangingPunct="0"/>
            <a:r>
              <a:rPr lang="en-US" sz="1600" b="1" dirty="0"/>
              <a:t>Wetting and drying</a:t>
            </a:r>
          </a:p>
          <a:p>
            <a:pPr algn="l" eaLnBrk="0" hangingPunct="0"/>
            <a:r>
              <a:rPr lang="en-US" sz="1600" b="1" dirty="0"/>
              <a:t>Freezing and thawing</a:t>
            </a:r>
          </a:p>
          <a:p>
            <a:pPr algn="l" eaLnBrk="0" hangingPunct="0"/>
            <a:r>
              <a:rPr lang="en-US" sz="1600" b="1" dirty="0"/>
              <a:t>Root action</a:t>
            </a:r>
          </a:p>
          <a:p>
            <a:pPr algn="l" eaLnBrk="0" hangingPunct="0"/>
            <a:r>
              <a:rPr lang="en-US" sz="1600" b="1" dirty="0"/>
              <a:t>Animal/</a:t>
            </a:r>
            <a:r>
              <a:rPr lang="en-US" sz="1600" b="1" dirty="0">
                <a:highlight>
                  <a:srgbClr val="FFFF00"/>
                </a:highlight>
              </a:rPr>
              <a:t>microbial activity</a:t>
            </a:r>
          </a:p>
          <a:p>
            <a:pPr algn="l" eaLnBrk="0" hangingPunct="0"/>
            <a:r>
              <a:rPr lang="en-US" sz="1600" b="1" dirty="0"/>
              <a:t>Organic matter</a:t>
            </a:r>
          </a:p>
          <a:p>
            <a:pPr algn="l" eaLnBrk="0" hangingPunct="0"/>
            <a:r>
              <a:rPr lang="en-US" sz="1600" b="1" dirty="0"/>
              <a:t>Clay minerology</a:t>
            </a:r>
            <a:endParaRPr lang="en-US" dirty="0"/>
          </a:p>
        </p:txBody>
      </p:sp>
      <p:sp>
        <p:nvSpPr>
          <p:cNvPr id="161799" name="Text Box 7"/>
          <p:cNvSpPr txBox="1">
            <a:spLocks noChangeArrowheads="1"/>
          </p:cNvSpPr>
          <p:nvPr/>
        </p:nvSpPr>
        <p:spPr bwMode="auto">
          <a:xfrm>
            <a:off x="2133600" y="2303463"/>
            <a:ext cx="1423988" cy="336550"/>
          </a:xfrm>
          <a:prstGeom prst="rect">
            <a:avLst/>
          </a:prstGeom>
          <a:noFill/>
          <a:ln w="9525">
            <a:noFill/>
            <a:miter lim="800000"/>
            <a:headEnd/>
            <a:tailEnd/>
          </a:ln>
          <a:effectLst/>
        </p:spPr>
        <p:txBody>
          <a:bodyPr wrap="none">
            <a:spAutoFit/>
          </a:bodyPr>
          <a:lstStyle/>
          <a:p>
            <a:pPr algn="l" eaLnBrk="0" hangingPunct="0"/>
            <a:r>
              <a:rPr lang="en-US" sz="1600" b="1" dirty="0"/>
              <a:t>Initial material</a:t>
            </a:r>
            <a:endParaRPr lang="en-US" sz="2400" dirty="0"/>
          </a:p>
        </p:txBody>
      </p:sp>
      <p:sp>
        <p:nvSpPr>
          <p:cNvPr id="161802" name="AutoShape 10"/>
          <p:cNvSpPr>
            <a:spLocks noChangeArrowheads="1"/>
          </p:cNvSpPr>
          <p:nvPr/>
        </p:nvSpPr>
        <p:spPr bwMode="auto">
          <a:xfrm>
            <a:off x="9677400" y="2705894"/>
            <a:ext cx="228600" cy="609600"/>
          </a:xfrm>
          <a:prstGeom prst="cube">
            <a:avLst>
              <a:gd name="adj" fmla="val 25000"/>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161803" name="AutoShape 11"/>
          <p:cNvSpPr>
            <a:spLocks noChangeArrowheads="1"/>
          </p:cNvSpPr>
          <p:nvPr/>
        </p:nvSpPr>
        <p:spPr bwMode="auto">
          <a:xfrm>
            <a:off x="9296400" y="2405892"/>
            <a:ext cx="990600" cy="76200"/>
          </a:xfrm>
          <a:prstGeom prst="cube">
            <a:avLst>
              <a:gd name="adj" fmla="val 75000"/>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161804" name="AutoShape 12"/>
          <p:cNvSpPr>
            <a:spLocks noChangeArrowheads="1"/>
          </p:cNvSpPr>
          <p:nvPr/>
        </p:nvSpPr>
        <p:spPr bwMode="auto">
          <a:xfrm>
            <a:off x="9601200" y="1981200"/>
            <a:ext cx="228600" cy="228600"/>
          </a:xfrm>
          <a:prstGeom prst="cube">
            <a:avLst>
              <a:gd name="adj" fmla="val 30556"/>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161805" name="AutoShape 13"/>
          <p:cNvSpPr>
            <a:spLocks noChangeArrowheads="1"/>
          </p:cNvSpPr>
          <p:nvPr/>
        </p:nvSpPr>
        <p:spPr bwMode="auto">
          <a:xfrm>
            <a:off x="9601200" y="1676400"/>
            <a:ext cx="76200" cy="76200"/>
          </a:xfrm>
          <a:prstGeom prst="cube">
            <a:avLst>
              <a:gd name="adj" fmla="val 41667"/>
            </a:avLst>
          </a:prstGeom>
          <a:solidFill>
            <a:schemeClr val="accent1"/>
          </a:solidFill>
          <a:ln w="9525">
            <a:solidFill>
              <a:schemeClr val="tx1"/>
            </a:solidFill>
            <a:miter lim="800000"/>
            <a:headEnd/>
            <a:tailEnd/>
          </a:ln>
          <a:effectLst/>
        </p:spPr>
        <p:txBody>
          <a:bodyPr wrap="none" anchor="ctr"/>
          <a:lstStyle/>
          <a:p>
            <a:endParaRPr lang="en-US" dirty="0"/>
          </a:p>
        </p:txBody>
      </p:sp>
      <p:grpSp>
        <p:nvGrpSpPr>
          <p:cNvPr id="2" name="Group 15"/>
          <p:cNvGrpSpPr>
            <a:grpSpLocks/>
          </p:cNvGrpSpPr>
          <p:nvPr/>
        </p:nvGrpSpPr>
        <p:grpSpPr bwMode="auto">
          <a:xfrm>
            <a:off x="1806575" y="4057650"/>
            <a:ext cx="3721100" cy="1917700"/>
            <a:chOff x="210" y="1864"/>
            <a:chExt cx="2344" cy="1208"/>
          </a:xfrm>
        </p:grpSpPr>
        <p:sp>
          <p:nvSpPr>
            <p:cNvPr id="161808" name="Freeform 16" descr="Sand"/>
            <p:cNvSpPr>
              <a:spLocks/>
            </p:cNvSpPr>
            <p:nvPr/>
          </p:nvSpPr>
          <p:spPr bwMode="auto">
            <a:xfrm>
              <a:off x="816" y="1872"/>
              <a:ext cx="930" cy="1000"/>
            </a:xfrm>
            <a:custGeom>
              <a:avLst/>
              <a:gdLst/>
              <a:ahLst/>
              <a:cxnLst>
                <a:cxn ang="0">
                  <a:pos x="64" y="80"/>
                </a:cxn>
                <a:cxn ang="0">
                  <a:pos x="40" y="88"/>
                </a:cxn>
                <a:cxn ang="0">
                  <a:pos x="24" y="136"/>
                </a:cxn>
                <a:cxn ang="0">
                  <a:pos x="16" y="280"/>
                </a:cxn>
                <a:cxn ang="0">
                  <a:pos x="0" y="328"/>
                </a:cxn>
                <a:cxn ang="0">
                  <a:pos x="8" y="568"/>
                </a:cxn>
                <a:cxn ang="0">
                  <a:pos x="32" y="632"/>
                </a:cxn>
                <a:cxn ang="0">
                  <a:pos x="48" y="680"/>
                </a:cxn>
                <a:cxn ang="0">
                  <a:pos x="48" y="960"/>
                </a:cxn>
                <a:cxn ang="0">
                  <a:pos x="72" y="968"/>
                </a:cxn>
                <a:cxn ang="0">
                  <a:pos x="144" y="960"/>
                </a:cxn>
                <a:cxn ang="0">
                  <a:pos x="192" y="944"/>
                </a:cxn>
                <a:cxn ang="0">
                  <a:pos x="504" y="968"/>
                </a:cxn>
                <a:cxn ang="0">
                  <a:pos x="632" y="1000"/>
                </a:cxn>
                <a:cxn ang="0">
                  <a:pos x="784" y="992"/>
                </a:cxn>
                <a:cxn ang="0">
                  <a:pos x="904" y="848"/>
                </a:cxn>
                <a:cxn ang="0">
                  <a:pos x="904" y="528"/>
                </a:cxn>
                <a:cxn ang="0">
                  <a:pos x="896" y="400"/>
                </a:cxn>
                <a:cxn ang="0">
                  <a:pos x="904" y="168"/>
                </a:cxn>
                <a:cxn ang="0">
                  <a:pos x="896" y="112"/>
                </a:cxn>
                <a:cxn ang="0">
                  <a:pos x="816" y="80"/>
                </a:cxn>
                <a:cxn ang="0">
                  <a:pos x="624" y="16"/>
                </a:cxn>
                <a:cxn ang="0">
                  <a:pos x="544" y="0"/>
                </a:cxn>
                <a:cxn ang="0">
                  <a:pos x="408" y="8"/>
                </a:cxn>
                <a:cxn ang="0">
                  <a:pos x="248" y="48"/>
                </a:cxn>
                <a:cxn ang="0">
                  <a:pos x="144" y="80"/>
                </a:cxn>
                <a:cxn ang="0">
                  <a:pos x="64" y="80"/>
                </a:cxn>
              </a:cxnLst>
              <a:rect l="0" t="0" r="r" b="b"/>
              <a:pathLst>
                <a:path w="930" h="1000">
                  <a:moveTo>
                    <a:pt x="64" y="80"/>
                  </a:moveTo>
                  <a:cubicBezTo>
                    <a:pt x="56" y="83"/>
                    <a:pt x="45" y="81"/>
                    <a:pt x="40" y="88"/>
                  </a:cubicBezTo>
                  <a:cubicBezTo>
                    <a:pt x="30" y="102"/>
                    <a:pt x="24" y="136"/>
                    <a:pt x="24" y="136"/>
                  </a:cubicBezTo>
                  <a:cubicBezTo>
                    <a:pt x="21" y="184"/>
                    <a:pt x="22" y="232"/>
                    <a:pt x="16" y="280"/>
                  </a:cubicBezTo>
                  <a:cubicBezTo>
                    <a:pt x="14" y="297"/>
                    <a:pt x="0" y="328"/>
                    <a:pt x="0" y="328"/>
                  </a:cubicBezTo>
                  <a:cubicBezTo>
                    <a:pt x="3" y="408"/>
                    <a:pt x="3" y="488"/>
                    <a:pt x="8" y="568"/>
                  </a:cubicBezTo>
                  <a:cubicBezTo>
                    <a:pt x="9" y="591"/>
                    <a:pt x="24" y="611"/>
                    <a:pt x="32" y="632"/>
                  </a:cubicBezTo>
                  <a:cubicBezTo>
                    <a:pt x="38" y="648"/>
                    <a:pt x="48" y="680"/>
                    <a:pt x="48" y="680"/>
                  </a:cubicBezTo>
                  <a:cubicBezTo>
                    <a:pt x="46" y="729"/>
                    <a:pt x="31" y="896"/>
                    <a:pt x="48" y="960"/>
                  </a:cubicBezTo>
                  <a:cubicBezTo>
                    <a:pt x="50" y="968"/>
                    <a:pt x="64" y="965"/>
                    <a:pt x="72" y="968"/>
                  </a:cubicBezTo>
                  <a:cubicBezTo>
                    <a:pt x="96" y="965"/>
                    <a:pt x="120" y="965"/>
                    <a:pt x="144" y="960"/>
                  </a:cubicBezTo>
                  <a:cubicBezTo>
                    <a:pt x="161" y="957"/>
                    <a:pt x="192" y="944"/>
                    <a:pt x="192" y="944"/>
                  </a:cubicBezTo>
                  <a:cubicBezTo>
                    <a:pt x="302" y="953"/>
                    <a:pt x="388" y="963"/>
                    <a:pt x="504" y="968"/>
                  </a:cubicBezTo>
                  <a:cubicBezTo>
                    <a:pt x="547" y="977"/>
                    <a:pt x="590" y="986"/>
                    <a:pt x="632" y="1000"/>
                  </a:cubicBezTo>
                  <a:cubicBezTo>
                    <a:pt x="683" y="997"/>
                    <a:pt x="734" y="999"/>
                    <a:pt x="784" y="992"/>
                  </a:cubicBezTo>
                  <a:cubicBezTo>
                    <a:pt x="823" y="987"/>
                    <a:pt x="877" y="884"/>
                    <a:pt x="904" y="848"/>
                  </a:cubicBezTo>
                  <a:cubicBezTo>
                    <a:pt x="930" y="742"/>
                    <a:pt x="919" y="635"/>
                    <a:pt x="904" y="528"/>
                  </a:cubicBezTo>
                  <a:cubicBezTo>
                    <a:pt x="901" y="485"/>
                    <a:pt x="896" y="443"/>
                    <a:pt x="896" y="400"/>
                  </a:cubicBezTo>
                  <a:cubicBezTo>
                    <a:pt x="896" y="323"/>
                    <a:pt x="904" y="245"/>
                    <a:pt x="904" y="168"/>
                  </a:cubicBezTo>
                  <a:cubicBezTo>
                    <a:pt x="904" y="149"/>
                    <a:pt x="905" y="128"/>
                    <a:pt x="896" y="112"/>
                  </a:cubicBezTo>
                  <a:cubicBezTo>
                    <a:pt x="891" y="102"/>
                    <a:pt x="816" y="80"/>
                    <a:pt x="816" y="80"/>
                  </a:cubicBezTo>
                  <a:cubicBezTo>
                    <a:pt x="751" y="58"/>
                    <a:pt x="690" y="33"/>
                    <a:pt x="624" y="16"/>
                  </a:cubicBezTo>
                  <a:cubicBezTo>
                    <a:pt x="598" y="9"/>
                    <a:pt x="544" y="0"/>
                    <a:pt x="544" y="0"/>
                  </a:cubicBezTo>
                  <a:cubicBezTo>
                    <a:pt x="499" y="3"/>
                    <a:pt x="453" y="3"/>
                    <a:pt x="408" y="8"/>
                  </a:cubicBezTo>
                  <a:cubicBezTo>
                    <a:pt x="359" y="14"/>
                    <a:pt x="297" y="35"/>
                    <a:pt x="248" y="48"/>
                  </a:cubicBezTo>
                  <a:cubicBezTo>
                    <a:pt x="217" y="56"/>
                    <a:pt x="176" y="78"/>
                    <a:pt x="144" y="80"/>
                  </a:cubicBezTo>
                  <a:cubicBezTo>
                    <a:pt x="117" y="82"/>
                    <a:pt x="91" y="80"/>
                    <a:pt x="64" y="80"/>
                  </a:cubicBezTo>
                  <a:close/>
                </a:path>
              </a:pathLst>
            </a:custGeom>
            <a:blipFill dpi="0" rotWithShape="0">
              <a:blip r:embed="rId3" cstate="print">
                <a:alphaModFix amt="50000"/>
              </a:blip>
              <a:srcRect/>
              <a:tile tx="0" ty="0" sx="100000" sy="100000" flip="none" algn="tl"/>
            </a:blipFill>
            <a:ln w="9525" cap="flat" cmpd="sng">
              <a:solidFill>
                <a:schemeClr val="tx1"/>
              </a:solidFill>
              <a:prstDash val="solid"/>
              <a:round/>
              <a:headEnd type="none" w="med" len="med"/>
              <a:tailEnd type="none" w="med" len="med"/>
            </a:ln>
            <a:effectLst/>
          </p:spPr>
          <p:txBody>
            <a:bodyPr wrap="none" anchor="ctr"/>
            <a:lstStyle/>
            <a:p>
              <a:endParaRPr lang="en-US" dirty="0"/>
            </a:p>
          </p:txBody>
        </p:sp>
        <p:sp>
          <p:nvSpPr>
            <p:cNvPr id="161809" name="Freeform 17" descr="Sand"/>
            <p:cNvSpPr>
              <a:spLocks/>
            </p:cNvSpPr>
            <p:nvPr/>
          </p:nvSpPr>
          <p:spPr bwMode="auto">
            <a:xfrm>
              <a:off x="672" y="2112"/>
              <a:ext cx="930" cy="960"/>
            </a:xfrm>
            <a:custGeom>
              <a:avLst/>
              <a:gdLst/>
              <a:ahLst/>
              <a:cxnLst>
                <a:cxn ang="0">
                  <a:pos x="64" y="80"/>
                </a:cxn>
                <a:cxn ang="0">
                  <a:pos x="40" y="88"/>
                </a:cxn>
                <a:cxn ang="0">
                  <a:pos x="24" y="136"/>
                </a:cxn>
                <a:cxn ang="0">
                  <a:pos x="16" y="280"/>
                </a:cxn>
                <a:cxn ang="0">
                  <a:pos x="0" y="328"/>
                </a:cxn>
                <a:cxn ang="0">
                  <a:pos x="8" y="568"/>
                </a:cxn>
                <a:cxn ang="0">
                  <a:pos x="32" y="632"/>
                </a:cxn>
                <a:cxn ang="0">
                  <a:pos x="48" y="680"/>
                </a:cxn>
                <a:cxn ang="0">
                  <a:pos x="48" y="960"/>
                </a:cxn>
                <a:cxn ang="0">
                  <a:pos x="72" y="968"/>
                </a:cxn>
                <a:cxn ang="0">
                  <a:pos x="144" y="960"/>
                </a:cxn>
                <a:cxn ang="0">
                  <a:pos x="192" y="944"/>
                </a:cxn>
                <a:cxn ang="0">
                  <a:pos x="504" y="968"/>
                </a:cxn>
                <a:cxn ang="0">
                  <a:pos x="632" y="1000"/>
                </a:cxn>
                <a:cxn ang="0">
                  <a:pos x="784" y="992"/>
                </a:cxn>
                <a:cxn ang="0">
                  <a:pos x="904" y="848"/>
                </a:cxn>
                <a:cxn ang="0">
                  <a:pos x="904" y="528"/>
                </a:cxn>
                <a:cxn ang="0">
                  <a:pos x="896" y="400"/>
                </a:cxn>
                <a:cxn ang="0">
                  <a:pos x="904" y="168"/>
                </a:cxn>
                <a:cxn ang="0">
                  <a:pos x="896" y="112"/>
                </a:cxn>
                <a:cxn ang="0">
                  <a:pos x="816" y="80"/>
                </a:cxn>
                <a:cxn ang="0">
                  <a:pos x="624" y="16"/>
                </a:cxn>
                <a:cxn ang="0">
                  <a:pos x="544" y="0"/>
                </a:cxn>
                <a:cxn ang="0">
                  <a:pos x="408" y="8"/>
                </a:cxn>
                <a:cxn ang="0">
                  <a:pos x="248" y="48"/>
                </a:cxn>
                <a:cxn ang="0">
                  <a:pos x="144" y="80"/>
                </a:cxn>
                <a:cxn ang="0">
                  <a:pos x="64" y="80"/>
                </a:cxn>
              </a:cxnLst>
              <a:rect l="0" t="0" r="r" b="b"/>
              <a:pathLst>
                <a:path w="930" h="1000">
                  <a:moveTo>
                    <a:pt x="64" y="80"/>
                  </a:moveTo>
                  <a:cubicBezTo>
                    <a:pt x="56" y="83"/>
                    <a:pt x="45" y="81"/>
                    <a:pt x="40" y="88"/>
                  </a:cubicBezTo>
                  <a:cubicBezTo>
                    <a:pt x="30" y="102"/>
                    <a:pt x="24" y="136"/>
                    <a:pt x="24" y="136"/>
                  </a:cubicBezTo>
                  <a:cubicBezTo>
                    <a:pt x="21" y="184"/>
                    <a:pt x="22" y="232"/>
                    <a:pt x="16" y="280"/>
                  </a:cubicBezTo>
                  <a:cubicBezTo>
                    <a:pt x="14" y="297"/>
                    <a:pt x="0" y="328"/>
                    <a:pt x="0" y="328"/>
                  </a:cubicBezTo>
                  <a:cubicBezTo>
                    <a:pt x="3" y="408"/>
                    <a:pt x="3" y="488"/>
                    <a:pt x="8" y="568"/>
                  </a:cubicBezTo>
                  <a:cubicBezTo>
                    <a:pt x="9" y="591"/>
                    <a:pt x="24" y="611"/>
                    <a:pt x="32" y="632"/>
                  </a:cubicBezTo>
                  <a:cubicBezTo>
                    <a:pt x="38" y="648"/>
                    <a:pt x="48" y="680"/>
                    <a:pt x="48" y="680"/>
                  </a:cubicBezTo>
                  <a:cubicBezTo>
                    <a:pt x="46" y="729"/>
                    <a:pt x="31" y="896"/>
                    <a:pt x="48" y="960"/>
                  </a:cubicBezTo>
                  <a:cubicBezTo>
                    <a:pt x="50" y="968"/>
                    <a:pt x="64" y="965"/>
                    <a:pt x="72" y="968"/>
                  </a:cubicBezTo>
                  <a:cubicBezTo>
                    <a:pt x="96" y="965"/>
                    <a:pt x="120" y="965"/>
                    <a:pt x="144" y="960"/>
                  </a:cubicBezTo>
                  <a:cubicBezTo>
                    <a:pt x="161" y="957"/>
                    <a:pt x="192" y="944"/>
                    <a:pt x="192" y="944"/>
                  </a:cubicBezTo>
                  <a:cubicBezTo>
                    <a:pt x="302" y="953"/>
                    <a:pt x="388" y="963"/>
                    <a:pt x="504" y="968"/>
                  </a:cubicBezTo>
                  <a:cubicBezTo>
                    <a:pt x="547" y="977"/>
                    <a:pt x="590" y="986"/>
                    <a:pt x="632" y="1000"/>
                  </a:cubicBezTo>
                  <a:cubicBezTo>
                    <a:pt x="683" y="997"/>
                    <a:pt x="734" y="999"/>
                    <a:pt x="784" y="992"/>
                  </a:cubicBezTo>
                  <a:cubicBezTo>
                    <a:pt x="823" y="987"/>
                    <a:pt x="877" y="884"/>
                    <a:pt x="904" y="848"/>
                  </a:cubicBezTo>
                  <a:cubicBezTo>
                    <a:pt x="930" y="742"/>
                    <a:pt x="919" y="635"/>
                    <a:pt x="904" y="528"/>
                  </a:cubicBezTo>
                  <a:cubicBezTo>
                    <a:pt x="901" y="485"/>
                    <a:pt x="896" y="443"/>
                    <a:pt x="896" y="400"/>
                  </a:cubicBezTo>
                  <a:cubicBezTo>
                    <a:pt x="896" y="323"/>
                    <a:pt x="904" y="245"/>
                    <a:pt x="904" y="168"/>
                  </a:cubicBezTo>
                  <a:cubicBezTo>
                    <a:pt x="904" y="149"/>
                    <a:pt x="905" y="128"/>
                    <a:pt x="896" y="112"/>
                  </a:cubicBezTo>
                  <a:cubicBezTo>
                    <a:pt x="891" y="102"/>
                    <a:pt x="816" y="80"/>
                    <a:pt x="816" y="80"/>
                  </a:cubicBezTo>
                  <a:cubicBezTo>
                    <a:pt x="751" y="58"/>
                    <a:pt x="690" y="33"/>
                    <a:pt x="624" y="16"/>
                  </a:cubicBezTo>
                  <a:cubicBezTo>
                    <a:pt x="598" y="9"/>
                    <a:pt x="544" y="0"/>
                    <a:pt x="544" y="0"/>
                  </a:cubicBezTo>
                  <a:cubicBezTo>
                    <a:pt x="499" y="3"/>
                    <a:pt x="453" y="3"/>
                    <a:pt x="408" y="8"/>
                  </a:cubicBezTo>
                  <a:cubicBezTo>
                    <a:pt x="359" y="14"/>
                    <a:pt x="297" y="35"/>
                    <a:pt x="248" y="48"/>
                  </a:cubicBezTo>
                  <a:cubicBezTo>
                    <a:pt x="217" y="56"/>
                    <a:pt x="176" y="78"/>
                    <a:pt x="144" y="80"/>
                  </a:cubicBezTo>
                  <a:cubicBezTo>
                    <a:pt x="117" y="82"/>
                    <a:pt x="91" y="80"/>
                    <a:pt x="64" y="80"/>
                  </a:cubicBezTo>
                  <a:close/>
                </a:path>
              </a:pathLst>
            </a:custGeom>
            <a:blipFill dpi="0" rotWithShape="0">
              <a:blip r:embed="rId3" cstate="print"/>
              <a:srcRect/>
              <a:tile tx="0" ty="0" sx="100000" sy="100000" flip="none" algn="tl"/>
            </a:blipFill>
            <a:ln w="9525" cap="flat" cmpd="sng">
              <a:solidFill>
                <a:schemeClr val="tx1"/>
              </a:solidFill>
              <a:prstDash val="solid"/>
              <a:round/>
              <a:headEnd/>
              <a:tailEnd/>
            </a:ln>
            <a:effectLst/>
          </p:spPr>
          <p:txBody>
            <a:bodyPr wrap="none" anchor="ctr"/>
            <a:lstStyle/>
            <a:p>
              <a:endParaRPr lang="en-US" dirty="0"/>
            </a:p>
          </p:txBody>
        </p:sp>
        <p:sp>
          <p:nvSpPr>
            <p:cNvPr id="161810" name="AutoShape 18"/>
            <p:cNvSpPr>
              <a:spLocks noChangeArrowheads="1"/>
            </p:cNvSpPr>
            <p:nvPr/>
          </p:nvSpPr>
          <p:spPr bwMode="auto">
            <a:xfrm>
              <a:off x="1056" y="1920"/>
              <a:ext cx="48" cy="1152"/>
            </a:xfrm>
            <a:prstGeom prst="can">
              <a:avLst>
                <a:gd name="adj" fmla="val 600000"/>
              </a:avLst>
            </a:prstGeom>
            <a:solidFill>
              <a:srgbClr val="808080">
                <a:alpha val="50000"/>
              </a:srgbClr>
            </a:solidFill>
            <a:ln w="9525">
              <a:solidFill>
                <a:schemeClr val="tx1"/>
              </a:solidFill>
              <a:round/>
              <a:headEnd/>
              <a:tailEnd/>
            </a:ln>
            <a:effectLst/>
          </p:spPr>
          <p:txBody>
            <a:bodyPr wrap="none" anchor="ctr"/>
            <a:lstStyle/>
            <a:p>
              <a:endParaRPr lang="en-US" dirty="0"/>
            </a:p>
          </p:txBody>
        </p:sp>
        <p:sp>
          <p:nvSpPr>
            <p:cNvPr id="161811" name="Text Box 19" descr="Ulusqiirluni"/>
            <p:cNvSpPr txBox="1">
              <a:spLocks noChangeArrowheads="1"/>
            </p:cNvSpPr>
            <p:nvPr/>
          </p:nvSpPr>
          <p:spPr bwMode="auto">
            <a:xfrm>
              <a:off x="1971" y="1871"/>
              <a:ext cx="583" cy="291"/>
            </a:xfrm>
            <a:prstGeom prst="rect">
              <a:avLst/>
            </a:prstGeom>
            <a:noFill/>
            <a:ln w="9525">
              <a:noFill/>
              <a:miter lim="800000"/>
              <a:headEnd/>
              <a:tailEnd/>
            </a:ln>
            <a:effectLst/>
          </p:spPr>
          <p:txBody>
            <a:bodyPr wrap="none" anchor="ctr">
              <a:spAutoFit/>
            </a:bodyPr>
            <a:lstStyle/>
            <a:p>
              <a:pPr eaLnBrk="0" hangingPunct="0"/>
              <a:r>
                <a:rPr lang="en-US" sz="1600" b="1" dirty="0"/>
                <a:t>Ped</a:t>
              </a:r>
              <a:r>
                <a:rPr lang="en-US" sz="2400" dirty="0"/>
                <a:t> </a:t>
              </a:r>
              <a:r>
                <a:rPr lang="en-US" sz="1600" b="1" dirty="0"/>
                <a:t>face</a:t>
              </a:r>
              <a:endParaRPr lang="en-US" sz="2400" dirty="0"/>
            </a:p>
          </p:txBody>
        </p:sp>
        <p:sp>
          <p:nvSpPr>
            <p:cNvPr id="161812" name="Freeform 20" descr="Ulusqiirluni"/>
            <p:cNvSpPr>
              <a:spLocks/>
            </p:cNvSpPr>
            <p:nvPr/>
          </p:nvSpPr>
          <p:spPr bwMode="auto">
            <a:xfrm>
              <a:off x="1632" y="2160"/>
              <a:ext cx="624" cy="480"/>
            </a:xfrm>
            <a:custGeom>
              <a:avLst/>
              <a:gdLst/>
              <a:ahLst/>
              <a:cxnLst>
                <a:cxn ang="0">
                  <a:pos x="576" y="0"/>
                </a:cxn>
                <a:cxn ang="0">
                  <a:pos x="528" y="432"/>
                </a:cxn>
                <a:cxn ang="0">
                  <a:pos x="0" y="288"/>
                </a:cxn>
              </a:cxnLst>
              <a:rect l="0" t="0" r="r" b="b"/>
              <a:pathLst>
                <a:path w="624" h="480">
                  <a:moveTo>
                    <a:pt x="576" y="0"/>
                  </a:moveTo>
                  <a:cubicBezTo>
                    <a:pt x="600" y="192"/>
                    <a:pt x="624" y="384"/>
                    <a:pt x="528" y="432"/>
                  </a:cubicBezTo>
                  <a:cubicBezTo>
                    <a:pt x="432" y="480"/>
                    <a:pt x="88" y="312"/>
                    <a:pt x="0" y="288"/>
                  </a:cubicBezTo>
                </a:path>
              </a:pathLst>
            </a:custGeom>
            <a:noFill/>
            <a:ln w="25400" cap="flat" cmpd="sng">
              <a:solidFill>
                <a:schemeClr val="tx1"/>
              </a:solidFill>
              <a:prstDash val="solid"/>
              <a:round/>
              <a:headEnd/>
              <a:tailEnd type="oval" w="med" len="med"/>
            </a:ln>
            <a:effectLst/>
          </p:spPr>
          <p:txBody>
            <a:bodyPr wrap="none" anchor="ctr"/>
            <a:lstStyle/>
            <a:p>
              <a:endParaRPr lang="en-US" dirty="0"/>
            </a:p>
          </p:txBody>
        </p:sp>
        <p:sp>
          <p:nvSpPr>
            <p:cNvPr id="161813" name="AutoShape 21"/>
            <p:cNvSpPr>
              <a:spLocks noChangeArrowheads="1"/>
            </p:cNvSpPr>
            <p:nvPr/>
          </p:nvSpPr>
          <p:spPr bwMode="auto">
            <a:xfrm>
              <a:off x="864" y="2448"/>
              <a:ext cx="48" cy="240"/>
            </a:xfrm>
            <a:prstGeom prst="can">
              <a:avLst>
                <a:gd name="adj" fmla="val 125000"/>
              </a:avLst>
            </a:prstGeom>
            <a:solidFill>
              <a:srgbClr val="808080">
                <a:alpha val="50000"/>
              </a:srgbClr>
            </a:solidFill>
            <a:ln w="9525">
              <a:solidFill>
                <a:schemeClr val="tx1"/>
              </a:solidFill>
              <a:round/>
              <a:headEnd/>
              <a:tailEnd/>
            </a:ln>
            <a:effectLst/>
          </p:spPr>
          <p:txBody>
            <a:bodyPr wrap="none" anchor="ctr"/>
            <a:lstStyle/>
            <a:p>
              <a:endParaRPr lang="en-US" dirty="0"/>
            </a:p>
          </p:txBody>
        </p:sp>
        <p:sp>
          <p:nvSpPr>
            <p:cNvPr id="161814" name="Text Box 22" descr="Ulusqiirluni"/>
            <p:cNvSpPr txBox="1">
              <a:spLocks noChangeArrowheads="1"/>
            </p:cNvSpPr>
            <p:nvPr/>
          </p:nvSpPr>
          <p:spPr bwMode="auto">
            <a:xfrm>
              <a:off x="210" y="1909"/>
              <a:ext cx="414" cy="213"/>
            </a:xfrm>
            <a:prstGeom prst="rect">
              <a:avLst/>
            </a:prstGeom>
            <a:noFill/>
            <a:ln w="9525">
              <a:noFill/>
              <a:miter lim="800000"/>
              <a:headEnd/>
              <a:tailEnd/>
            </a:ln>
            <a:effectLst/>
          </p:spPr>
          <p:txBody>
            <a:bodyPr wrap="none" anchor="ctr">
              <a:spAutoFit/>
            </a:bodyPr>
            <a:lstStyle/>
            <a:p>
              <a:pPr eaLnBrk="0" hangingPunct="0"/>
              <a:r>
                <a:rPr lang="en-US" sz="1600" b="1" dirty="0"/>
                <a:t>Pores</a:t>
              </a:r>
              <a:endParaRPr lang="en-US" sz="2400" dirty="0"/>
            </a:p>
          </p:txBody>
        </p:sp>
        <p:sp>
          <p:nvSpPr>
            <p:cNvPr id="161815" name="Freeform 23" descr="Ulusqiirluni"/>
            <p:cNvSpPr>
              <a:spLocks/>
            </p:cNvSpPr>
            <p:nvPr/>
          </p:nvSpPr>
          <p:spPr bwMode="auto">
            <a:xfrm>
              <a:off x="576" y="1864"/>
              <a:ext cx="560" cy="152"/>
            </a:xfrm>
            <a:custGeom>
              <a:avLst/>
              <a:gdLst/>
              <a:ahLst/>
              <a:cxnLst>
                <a:cxn ang="0">
                  <a:pos x="0" y="152"/>
                </a:cxn>
                <a:cxn ang="0">
                  <a:pos x="480" y="8"/>
                </a:cxn>
                <a:cxn ang="0">
                  <a:pos x="480" y="104"/>
                </a:cxn>
                <a:cxn ang="0">
                  <a:pos x="528" y="104"/>
                </a:cxn>
              </a:cxnLst>
              <a:rect l="0" t="0" r="r" b="b"/>
              <a:pathLst>
                <a:path w="560" h="152">
                  <a:moveTo>
                    <a:pt x="0" y="152"/>
                  </a:moveTo>
                  <a:cubicBezTo>
                    <a:pt x="200" y="84"/>
                    <a:pt x="400" y="16"/>
                    <a:pt x="480" y="8"/>
                  </a:cubicBezTo>
                  <a:cubicBezTo>
                    <a:pt x="560" y="0"/>
                    <a:pt x="472" y="88"/>
                    <a:pt x="480" y="104"/>
                  </a:cubicBezTo>
                  <a:cubicBezTo>
                    <a:pt x="488" y="120"/>
                    <a:pt x="508" y="112"/>
                    <a:pt x="528" y="104"/>
                  </a:cubicBezTo>
                </a:path>
              </a:pathLst>
            </a:custGeom>
            <a:noFill/>
            <a:ln w="25400" cap="flat" cmpd="sng">
              <a:solidFill>
                <a:schemeClr val="tx1"/>
              </a:solidFill>
              <a:prstDash val="solid"/>
              <a:round/>
              <a:headEnd/>
              <a:tailEnd type="oval" w="med" len="med"/>
            </a:ln>
            <a:effectLst/>
          </p:spPr>
          <p:txBody>
            <a:bodyPr wrap="none" anchor="ctr"/>
            <a:lstStyle/>
            <a:p>
              <a:endParaRPr lang="en-US" dirty="0"/>
            </a:p>
          </p:txBody>
        </p:sp>
      </p:grpSp>
      <p:sp>
        <p:nvSpPr>
          <p:cNvPr id="161816" name="AutoShape 24"/>
          <p:cNvSpPr>
            <a:spLocks noChangeArrowheads="1"/>
          </p:cNvSpPr>
          <p:nvPr/>
        </p:nvSpPr>
        <p:spPr bwMode="auto">
          <a:xfrm>
            <a:off x="3657600" y="3505200"/>
            <a:ext cx="76200" cy="1905000"/>
          </a:xfrm>
          <a:prstGeom prst="can">
            <a:avLst>
              <a:gd name="adj" fmla="val 625000"/>
            </a:avLst>
          </a:prstGeom>
          <a:solidFill>
            <a:srgbClr val="5F5F5F">
              <a:alpha val="50000"/>
            </a:srgbClr>
          </a:solidFill>
          <a:ln w="9525">
            <a:solidFill>
              <a:schemeClr val="tx1"/>
            </a:solidFill>
            <a:round/>
            <a:headEnd/>
            <a:tailEnd/>
          </a:ln>
          <a:effectLst/>
        </p:spPr>
        <p:txBody>
          <a:bodyPr wrap="none" anchor="ctr"/>
          <a:lstStyle/>
          <a:p>
            <a:endParaRPr lang="en-US" dirty="0"/>
          </a:p>
        </p:txBody>
      </p:sp>
      <p:sp>
        <p:nvSpPr>
          <p:cNvPr id="161817" name="Freeform 25" descr="Ulusqiirluni"/>
          <p:cNvSpPr>
            <a:spLocks/>
          </p:cNvSpPr>
          <p:nvPr/>
        </p:nvSpPr>
        <p:spPr bwMode="auto">
          <a:xfrm>
            <a:off x="3962400" y="3721100"/>
            <a:ext cx="228600" cy="381000"/>
          </a:xfrm>
          <a:custGeom>
            <a:avLst/>
            <a:gdLst/>
            <a:ahLst/>
            <a:cxnLst>
              <a:cxn ang="0">
                <a:pos x="144" y="0"/>
              </a:cxn>
              <a:cxn ang="0">
                <a:pos x="40" y="40"/>
              </a:cxn>
              <a:cxn ang="0">
                <a:pos x="0" y="240"/>
              </a:cxn>
            </a:cxnLst>
            <a:rect l="0" t="0" r="r" b="b"/>
            <a:pathLst>
              <a:path w="144" h="240">
                <a:moveTo>
                  <a:pt x="144" y="0"/>
                </a:moveTo>
                <a:cubicBezTo>
                  <a:pt x="106" y="10"/>
                  <a:pt x="73" y="18"/>
                  <a:pt x="40" y="40"/>
                </a:cubicBezTo>
                <a:cubicBezTo>
                  <a:pt x="17" y="108"/>
                  <a:pt x="37" y="203"/>
                  <a:pt x="0" y="240"/>
                </a:cubicBezTo>
              </a:path>
            </a:pathLst>
          </a:custGeom>
          <a:noFill/>
          <a:ln w="9525" cap="flat" cmpd="sng">
            <a:solidFill>
              <a:schemeClr val="tx1"/>
            </a:solidFill>
            <a:prstDash val="solid"/>
            <a:round/>
            <a:headEnd/>
            <a:tailEnd/>
          </a:ln>
          <a:effectLst/>
        </p:spPr>
        <p:txBody>
          <a:bodyPr wrap="none" anchor="ctr"/>
          <a:lstStyle/>
          <a:p>
            <a:endParaRPr lang="en-US" dirty="0"/>
          </a:p>
        </p:txBody>
      </p:sp>
      <p:sp>
        <p:nvSpPr>
          <p:cNvPr id="161818" name="Freeform 26" descr="Ulusqiirluni"/>
          <p:cNvSpPr>
            <a:spLocks/>
          </p:cNvSpPr>
          <p:nvPr/>
        </p:nvSpPr>
        <p:spPr bwMode="auto">
          <a:xfrm>
            <a:off x="3924300" y="4897438"/>
            <a:ext cx="266700" cy="360362"/>
          </a:xfrm>
          <a:custGeom>
            <a:avLst/>
            <a:gdLst/>
            <a:ahLst/>
            <a:cxnLst>
              <a:cxn ang="0">
                <a:pos x="168" y="3"/>
              </a:cxn>
              <a:cxn ang="0">
                <a:pos x="136" y="35"/>
              </a:cxn>
              <a:cxn ang="0">
                <a:pos x="88" y="107"/>
              </a:cxn>
              <a:cxn ang="0">
                <a:pos x="56" y="179"/>
              </a:cxn>
              <a:cxn ang="0">
                <a:pos x="0" y="227"/>
              </a:cxn>
            </a:cxnLst>
            <a:rect l="0" t="0" r="r" b="b"/>
            <a:pathLst>
              <a:path w="168" h="227">
                <a:moveTo>
                  <a:pt x="168" y="3"/>
                </a:moveTo>
                <a:cubicBezTo>
                  <a:pt x="127" y="17"/>
                  <a:pt x="155" y="0"/>
                  <a:pt x="136" y="35"/>
                </a:cubicBezTo>
                <a:cubicBezTo>
                  <a:pt x="136" y="35"/>
                  <a:pt x="96" y="95"/>
                  <a:pt x="88" y="107"/>
                </a:cubicBezTo>
                <a:cubicBezTo>
                  <a:pt x="74" y="127"/>
                  <a:pt x="70" y="159"/>
                  <a:pt x="56" y="179"/>
                </a:cubicBezTo>
                <a:cubicBezTo>
                  <a:pt x="41" y="201"/>
                  <a:pt x="18" y="209"/>
                  <a:pt x="0" y="227"/>
                </a:cubicBezTo>
              </a:path>
            </a:pathLst>
          </a:custGeom>
          <a:noFill/>
          <a:ln w="9525" cap="flat" cmpd="sng">
            <a:solidFill>
              <a:schemeClr val="tx1"/>
            </a:solidFill>
            <a:prstDash val="solid"/>
            <a:round/>
            <a:headEnd/>
            <a:tailEnd/>
          </a:ln>
          <a:effectLst/>
        </p:spPr>
        <p:txBody>
          <a:bodyPr wrap="none" anchor="ctr"/>
          <a:lstStyle/>
          <a:p>
            <a:endParaRPr lang="en-US" dirty="0"/>
          </a:p>
        </p:txBody>
      </p:sp>
      <p:sp>
        <p:nvSpPr>
          <p:cNvPr id="161819" name="Freeform 27" descr="Ulusqiirluni"/>
          <p:cNvSpPr>
            <a:spLocks/>
          </p:cNvSpPr>
          <p:nvPr/>
        </p:nvSpPr>
        <p:spPr bwMode="auto">
          <a:xfrm>
            <a:off x="2603500" y="3644900"/>
            <a:ext cx="241300" cy="393700"/>
          </a:xfrm>
          <a:custGeom>
            <a:avLst/>
            <a:gdLst/>
            <a:ahLst/>
            <a:cxnLst>
              <a:cxn ang="0">
                <a:pos x="152" y="0"/>
              </a:cxn>
              <a:cxn ang="0">
                <a:pos x="120" y="72"/>
              </a:cxn>
              <a:cxn ang="0">
                <a:pos x="72" y="104"/>
              </a:cxn>
              <a:cxn ang="0">
                <a:pos x="48" y="120"/>
              </a:cxn>
              <a:cxn ang="0">
                <a:pos x="8" y="216"/>
              </a:cxn>
              <a:cxn ang="0">
                <a:pos x="0" y="248"/>
              </a:cxn>
            </a:cxnLst>
            <a:rect l="0" t="0" r="r" b="b"/>
            <a:pathLst>
              <a:path w="152" h="248">
                <a:moveTo>
                  <a:pt x="152" y="0"/>
                </a:moveTo>
                <a:cubicBezTo>
                  <a:pt x="146" y="18"/>
                  <a:pt x="138" y="56"/>
                  <a:pt x="120" y="72"/>
                </a:cubicBezTo>
                <a:cubicBezTo>
                  <a:pt x="106" y="85"/>
                  <a:pt x="88" y="93"/>
                  <a:pt x="72" y="104"/>
                </a:cubicBezTo>
                <a:cubicBezTo>
                  <a:pt x="64" y="109"/>
                  <a:pt x="48" y="120"/>
                  <a:pt x="48" y="120"/>
                </a:cubicBezTo>
                <a:cubicBezTo>
                  <a:pt x="37" y="154"/>
                  <a:pt x="20" y="181"/>
                  <a:pt x="8" y="216"/>
                </a:cubicBezTo>
                <a:cubicBezTo>
                  <a:pt x="5" y="226"/>
                  <a:pt x="0" y="248"/>
                  <a:pt x="0" y="248"/>
                </a:cubicBezTo>
              </a:path>
            </a:pathLst>
          </a:custGeom>
          <a:noFill/>
          <a:ln w="9525" cap="flat" cmpd="sng">
            <a:solidFill>
              <a:schemeClr val="tx1"/>
            </a:solidFill>
            <a:prstDash val="solid"/>
            <a:round/>
            <a:headEnd/>
            <a:tailEnd/>
          </a:ln>
          <a:effectLst/>
        </p:spPr>
        <p:txBody>
          <a:bodyPr wrap="none" anchor="ctr"/>
          <a:lstStyle/>
          <a:p>
            <a:endParaRPr lang="en-US" dirty="0"/>
          </a:p>
        </p:txBody>
      </p:sp>
      <p:sp>
        <p:nvSpPr>
          <p:cNvPr id="28" name="Rectangle 2"/>
          <p:cNvSpPr txBox="1">
            <a:spLocks noChangeArrowheads="1"/>
          </p:cNvSpPr>
          <p:nvPr/>
        </p:nvSpPr>
        <p:spPr>
          <a:xfrm>
            <a:off x="1981200" y="0"/>
            <a:ext cx="8229600" cy="1143000"/>
          </a:xfrm>
          <a:prstGeom prst="rect">
            <a:avLst/>
          </a:prstGeom>
        </p:spPr>
        <p:txBody>
          <a:bodyPr/>
          <a:lstStyle/>
          <a:p>
            <a:pPr algn="ctr">
              <a:spcBef>
                <a:spcPct val="0"/>
              </a:spcBef>
              <a:defRPr/>
            </a:pPr>
            <a:r>
              <a:rPr lang="en-US" sz="4400" b="1" dirty="0">
                <a:latin typeface="+mj-lt"/>
                <a:ea typeface="+mj-ea"/>
                <a:cs typeface="+mj-cs"/>
              </a:rPr>
              <a:t>Soil Structure</a:t>
            </a:r>
          </a:p>
        </p:txBody>
      </p:sp>
      <p:cxnSp>
        <p:nvCxnSpPr>
          <p:cNvPr id="4" name="Straight Arrow Connector 3"/>
          <p:cNvCxnSpPr/>
          <p:nvPr/>
        </p:nvCxnSpPr>
        <p:spPr>
          <a:xfrm>
            <a:off x="3733800" y="2471738"/>
            <a:ext cx="82550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5" name="Equal 4"/>
          <p:cNvSpPr/>
          <p:nvPr/>
        </p:nvSpPr>
        <p:spPr>
          <a:xfrm>
            <a:off x="6969064" y="2095500"/>
            <a:ext cx="779525" cy="65405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1624519" y="0"/>
            <a:ext cx="8586281" cy="1143000"/>
          </a:xfrm>
        </p:spPr>
        <p:txBody>
          <a:bodyPr/>
          <a:lstStyle/>
          <a:p>
            <a:r>
              <a:rPr lang="en-US" b="1" dirty="0"/>
              <a:t>            Soil Structure - Shapes</a:t>
            </a:r>
          </a:p>
        </p:txBody>
      </p:sp>
      <p:sp>
        <p:nvSpPr>
          <p:cNvPr id="49155" name="Rectangle 3"/>
          <p:cNvSpPr>
            <a:spLocks noGrp="1" noChangeArrowheads="1"/>
          </p:cNvSpPr>
          <p:nvPr>
            <p:ph type="body" idx="1"/>
          </p:nvPr>
        </p:nvSpPr>
        <p:spPr>
          <a:xfrm>
            <a:off x="1524000" y="838200"/>
            <a:ext cx="9144000" cy="6553200"/>
          </a:xfrm>
        </p:spPr>
        <p:txBody>
          <a:bodyPr>
            <a:noAutofit/>
          </a:bodyPr>
          <a:lstStyle/>
          <a:p>
            <a:r>
              <a:rPr lang="en-US" b="1" u="sng" dirty="0"/>
              <a:t>Granular</a:t>
            </a:r>
            <a:r>
              <a:rPr lang="en-US" dirty="0"/>
              <a:t> - peds are approximately spherical or polyhedral and are bounded by curved or irregular faces (A horizons)</a:t>
            </a:r>
          </a:p>
          <a:p>
            <a:r>
              <a:rPr lang="en-US" b="1" u="sng" dirty="0"/>
              <a:t>Platy</a:t>
            </a:r>
            <a:r>
              <a:rPr lang="en-US" b="1" dirty="0"/>
              <a:t> </a:t>
            </a:r>
            <a:r>
              <a:rPr lang="en-US" dirty="0"/>
              <a:t>- the peds are  flat and “</a:t>
            </a:r>
            <a:r>
              <a:rPr lang="en-US" dirty="0" err="1"/>
              <a:t>platelike</a:t>
            </a:r>
            <a:r>
              <a:rPr lang="en-US" dirty="0"/>
              <a:t>” (think of a stack of dinner plates); usually oriented horizontally - E horizons</a:t>
            </a:r>
          </a:p>
          <a:p>
            <a:r>
              <a:rPr lang="en-US" b="1" u="sng" dirty="0"/>
              <a:t>Blocky</a:t>
            </a:r>
            <a:r>
              <a:rPr lang="en-US" dirty="0"/>
              <a:t> - somewhat “blocklike”; bounded by flat or slightly rounded surfaces; nearly equidimensional (Upper B horizons)</a:t>
            </a:r>
          </a:p>
          <a:p>
            <a:r>
              <a:rPr lang="en-US" b="1" u="sng" dirty="0"/>
              <a:t>Prismatic</a:t>
            </a:r>
            <a:r>
              <a:rPr lang="en-US" dirty="0"/>
              <a:t> - peds are longer than they are wide (Lower B horizons)</a:t>
            </a:r>
          </a:p>
          <a:p>
            <a:r>
              <a:rPr lang="en-US" b="1" u="sng" dirty="0"/>
              <a:t>Columnar</a:t>
            </a:r>
            <a:r>
              <a:rPr lang="en-US" dirty="0"/>
              <a:t> – similar to prismatic but has rounded tops often referred to as biscuit tops (B horizons)</a:t>
            </a:r>
          </a:p>
          <a:p>
            <a:r>
              <a:rPr lang="en-US" b="1" u="sng" dirty="0"/>
              <a:t>Single grain </a:t>
            </a:r>
            <a:r>
              <a:rPr lang="en-US" dirty="0"/>
              <a:t>– no structural units; entirely noncoherent; example is loose sand</a:t>
            </a:r>
          </a:p>
          <a:p>
            <a:endParaRPr lang="en-US" dirty="0"/>
          </a:p>
          <a:p>
            <a:endParaRPr lang="en-US" dirty="0"/>
          </a:p>
        </p:txBody>
      </p:sp>
    </p:spTree>
  </p:cSld>
  <p:clrMapOvr>
    <a:masterClrMapping/>
  </p:clrMapOvr>
  <p:transition spd="med">
    <p:wipe dir="r"/>
  </p:transition>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algn="l">
              <a:defRPr/>
            </a:pPr>
            <a:r>
              <a:rPr lang="en-US" altLang="en-US" sz="4800" dirty="0">
                <a:latin typeface="Times New Roman" pitchFamily="18" charset="0"/>
              </a:rPr>
              <a:t>Why is it important to protect soil?</a:t>
            </a:r>
            <a:endParaRPr lang="en-US" altLang="en-US" dirty="0"/>
          </a:p>
        </p:txBody>
      </p:sp>
      <p:sp>
        <p:nvSpPr>
          <p:cNvPr id="13315" name="Rectangle 3"/>
          <p:cNvSpPr>
            <a:spLocks noGrp="1" noChangeArrowheads="1"/>
          </p:cNvSpPr>
          <p:nvPr>
            <p:ph idx="1"/>
          </p:nvPr>
        </p:nvSpPr>
        <p:spPr/>
        <p:txBody>
          <a:bodyPr/>
          <a:lstStyle/>
          <a:p>
            <a:pPr>
              <a:buFont typeface="Monotype Sorts" pitchFamily="2" charset="2"/>
              <a:buNone/>
              <a:defRPr/>
            </a:pPr>
            <a:r>
              <a:rPr lang="en-US" altLang="en-US" sz="4000" u="sng" dirty="0">
                <a:latin typeface="Times New Roman" pitchFamily="18" charset="0"/>
              </a:rPr>
              <a:t>Soil is a limited resource!</a:t>
            </a:r>
          </a:p>
          <a:p>
            <a:pPr>
              <a:spcBef>
                <a:spcPts val="1200"/>
              </a:spcBef>
              <a:buClr>
                <a:srgbClr val="FFFFFF"/>
              </a:buClr>
              <a:buFont typeface="Wingdings" panose="05000000000000000000" pitchFamily="2" charset="2"/>
              <a:buChar char="§"/>
              <a:defRPr/>
            </a:pPr>
            <a:r>
              <a:rPr lang="en-US" altLang="en-US" dirty="0">
                <a:latin typeface="Times New Roman" pitchFamily="18" charset="0"/>
              </a:rPr>
              <a:t>soil takes hundreds of years to form</a:t>
            </a:r>
          </a:p>
          <a:p>
            <a:pPr>
              <a:spcBef>
                <a:spcPts val="1200"/>
              </a:spcBef>
              <a:buClr>
                <a:srgbClr val="FFFFFF"/>
              </a:buClr>
              <a:buFont typeface="Wingdings" panose="05000000000000000000" pitchFamily="2" charset="2"/>
              <a:buChar char="§"/>
              <a:defRPr/>
            </a:pPr>
            <a:r>
              <a:rPr lang="en-US" altLang="en-US" dirty="0">
                <a:latin typeface="Times New Roman" pitchFamily="18" charset="0"/>
              </a:rPr>
              <a:t>losing topsoil can quickly degrade the soil’s productivity and ability to grow crops or raise livestock</a:t>
            </a:r>
          </a:p>
          <a:p>
            <a:pPr>
              <a:spcBef>
                <a:spcPts val="1200"/>
              </a:spcBef>
              <a:buClr>
                <a:srgbClr val="FFFFFF"/>
              </a:buClr>
              <a:buFont typeface="Wingdings" panose="05000000000000000000" pitchFamily="2" charset="2"/>
              <a:buChar char="§"/>
              <a:defRPr/>
            </a:pPr>
            <a:r>
              <a:rPr lang="en-US" altLang="en-US" dirty="0">
                <a:latin typeface="Times New Roman" pitchFamily="18" charset="0"/>
              </a:rPr>
              <a:t>poor management can result in significant losses of topsoil </a:t>
            </a:r>
            <a:r>
              <a:rPr lang="en-US" altLang="en-US" dirty="0">
                <a:solidFill>
                  <a:srgbClr val="FFFF00"/>
                </a:solidFill>
                <a:latin typeface="Times New Roman" pitchFamily="18" charset="0"/>
              </a:rPr>
              <a:t>(erosion – both wind and water)</a:t>
            </a:r>
            <a:r>
              <a:rPr lang="en-US" altLang="en-US" dirty="0">
                <a:latin typeface="Times New Roman" pitchFamily="18" charset="0"/>
              </a:rPr>
              <a:t> in a short period of time (hours/days)</a:t>
            </a:r>
          </a:p>
        </p:txBody>
      </p:sp>
    </p:spTree>
    <p:extLst>
      <p:ext uri="{BB962C8B-B14F-4D97-AF65-F5344CB8AC3E}">
        <p14:creationId xmlns:p14="http://schemas.microsoft.com/office/powerpoint/2010/main" val="10927349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93227" y="87923"/>
            <a:ext cx="9851556" cy="1143000"/>
          </a:xfrm>
        </p:spPr>
        <p:txBody>
          <a:bodyPr/>
          <a:lstStyle/>
          <a:p>
            <a:pPr algn="l">
              <a:defRPr/>
            </a:pPr>
            <a:r>
              <a:rPr lang="en-US" altLang="en-US" sz="4800" u="sng" dirty="0">
                <a:latin typeface="Times New Roman" pitchFamily="18" charset="0"/>
              </a:rPr>
              <a:t>What can I do to protect/improve soil?</a:t>
            </a:r>
            <a:endParaRPr lang="en-US" altLang="en-US" u="sng" dirty="0"/>
          </a:p>
        </p:txBody>
      </p:sp>
      <p:sp>
        <p:nvSpPr>
          <p:cNvPr id="14339" name="Rectangle 3"/>
          <p:cNvSpPr>
            <a:spLocks noGrp="1" noChangeArrowheads="1"/>
          </p:cNvSpPr>
          <p:nvPr>
            <p:ph idx="1"/>
          </p:nvPr>
        </p:nvSpPr>
        <p:spPr>
          <a:xfrm>
            <a:off x="1079344" y="1142147"/>
            <a:ext cx="10597896" cy="5105400"/>
          </a:xfrm>
        </p:spPr>
        <p:txBody>
          <a:bodyPr/>
          <a:lstStyle/>
          <a:p>
            <a:pPr>
              <a:buFont typeface="Monotype Sorts" pitchFamily="2" charset="2"/>
              <a:buNone/>
              <a:defRPr/>
            </a:pPr>
            <a:r>
              <a:rPr lang="en-US" altLang="en-US" dirty="0"/>
              <a:t>   </a:t>
            </a:r>
            <a:r>
              <a:rPr lang="en-US" altLang="en-US" sz="3600" dirty="0">
                <a:latin typeface="Times New Roman" pitchFamily="18" charset="0"/>
              </a:rPr>
              <a:t>Soil is most productive when kept healthy and in place. </a:t>
            </a:r>
            <a:r>
              <a:rPr lang="en-US" altLang="en-US" sz="3600" dirty="0">
                <a:solidFill>
                  <a:srgbClr val="FFFF00"/>
                </a:solidFill>
                <a:latin typeface="Times New Roman" pitchFamily="18" charset="0"/>
              </a:rPr>
              <a:t>There are 5 Principles to Achieving Soil Health</a:t>
            </a:r>
            <a:r>
              <a:rPr lang="en-US" altLang="en-US" sz="3600" dirty="0">
                <a:latin typeface="Times New Roman" pitchFamily="18" charset="0"/>
              </a:rPr>
              <a:t>:</a:t>
            </a:r>
          </a:p>
          <a:p>
            <a:pPr>
              <a:buFont typeface="Monotype Sorts" pitchFamily="2" charset="2"/>
              <a:buNone/>
              <a:defRPr/>
            </a:pPr>
            <a:endParaRPr lang="en-US" altLang="en-US" sz="800" dirty="0">
              <a:latin typeface="Times New Roman" pitchFamily="18" charset="0"/>
            </a:endParaRPr>
          </a:p>
          <a:p>
            <a:pPr marL="742950" indent="-742950">
              <a:spcBef>
                <a:spcPts val="0"/>
              </a:spcBef>
              <a:buClr>
                <a:srgbClr val="F8F8F8"/>
              </a:buClr>
              <a:buFont typeface="+mj-lt"/>
              <a:buAutoNum type="arabicParenR"/>
              <a:defRPr/>
            </a:pPr>
            <a:r>
              <a:rPr lang="en-US" altLang="en-US" sz="3600" dirty="0">
                <a:latin typeface="Times New Roman" pitchFamily="18" charset="0"/>
              </a:rPr>
              <a:t>Keep soil covered at all times (residue)</a:t>
            </a:r>
          </a:p>
          <a:p>
            <a:pPr marL="742950" indent="-742950">
              <a:spcBef>
                <a:spcPts val="0"/>
              </a:spcBef>
              <a:buClr>
                <a:srgbClr val="F8F8F8"/>
              </a:buClr>
              <a:buFont typeface="+mj-lt"/>
              <a:buAutoNum type="arabicParenR"/>
              <a:defRPr/>
            </a:pPr>
            <a:r>
              <a:rPr lang="en-US" altLang="en-US" sz="3600" dirty="0">
                <a:latin typeface="Times New Roman" pitchFamily="18" charset="0"/>
              </a:rPr>
              <a:t>Minimal or no soil disturbance (eliminate tillage)</a:t>
            </a:r>
          </a:p>
          <a:p>
            <a:pPr marL="742950" indent="-742950">
              <a:spcBef>
                <a:spcPts val="0"/>
              </a:spcBef>
              <a:buClr>
                <a:srgbClr val="F8F8F8"/>
              </a:buClr>
              <a:buFont typeface="+mj-lt"/>
              <a:buAutoNum type="arabicParenR"/>
              <a:defRPr/>
            </a:pPr>
            <a:r>
              <a:rPr lang="en-US" altLang="en-US" sz="3600" dirty="0">
                <a:latin typeface="Times New Roman" pitchFamily="18" charset="0"/>
              </a:rPr>
              <a:t>Increase plant diversity (rotations and cover crops)</a:t>
            </a:r>
          </a:p>
          <a:p>
            <a:pPr marL="742950" indent="-742950">
              <a:spcBef>
                <a:spcPts val="0"/>
              </a:spcBef>
              <a:buClr>
                <a:srgbClr val="F8F8F8"/>
              </a:buClr>
              <a:buFont typeface="+mj-lt"/>
              <a:buAutoNum type="arabicParenR"/>
              <a:defRPr/>
            </a:pPr>
            <a:r>
              <a:rPr lang="en-US" altLang="en-US" sz="3600" dirty="0">
                <a:latin typeface="Times New Roman" pitchFamily="18" charset="0"/>
              </a:rPr>
              <a:t>Keep a living root in soil as long as possible (use of cover crops, winter annuals)</a:t>
            </a:r>
          </a:p>
          <a:p>
            <a:pPr marL="742950" indent="-742950">
              <a:spcBef>
                <a:spcPts val="0"/>
              </a:spcBef>
              <a:buClr>
                <a:srgbClr val="F8F8F8"/>
              </a:buClr>
              <a:buFont typeface="+mj-lt"/>
              <a:buAutoNum type="arabicParenR"/>
              <a:defRPr/>
            </a:pPr>
            <a:r>
              <a:rPr lang="en-US" altLang="en-US" sz="3600" dirty="0">
                <a:latin typeface="Times New Roman" pitchFamily="18" charset="0"/>
              </a:rPr>
              <a:t>Incorporate livestock into cropping systems</a:t>
            </a:r>
          </a:p>
          <a:p>
            <a:pPr>
              <a:defRPr/>
            </a:pPr>
            <a:endParaRPr lang="en-US" altLang="en-US" sz="3600" dirty="0">
              <a:latin typeface="Times New Roman" pitchFamily="18" charset="0"/>
            </a:endParaRPr>
          </a:p>
        </p:txBody>
      </p:sp>
    </p:spTree>
    <p:extLst>
      <p:ext uri="{BB962C8B-B14F-4D97-AF65-F5344CB8AC3E}">
        <p14:creationId xmlns:p14="http://schemas.microsoft.com/office/powerpoint/2010/main" val="29723466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09600" y="228600"/>
            <a:ext cx="10972800" cy="1551562"/>
          </a:xfrm>
        </p:spPr>
        <p:txBody>
          <a:bodyPr/>
          <a:lstStyle/>
          <a:p>
            <a:pPr algn="l">
              <a:defRPr/>
            </a:pPr>
            <a:r>
              <a:rPr lang="en-US" altLang="en-US" dirty="0">
                <a:latin typeface="Times New Roman" pitchFamily="18" charset="0"/>
              </a:rPr>
              <a:t>Organic matter (carbon) is essential to soil health and helps maintain/improve:</a:t>
            </a:r>
            <a:endParaRPr lang="en-US" altLang="en-US" dirty="0"/>
          </a:p>
        </p:txBody>
      </p:sp>
      <p:sp>
        <p:nvSpPr>
          <p:cNvPr id="20483" name="Rectangle 3"/>
          <p:cNvSpPr>
            <a:spLocks noGrp="1" noChangeArrowheads="1"/>
          </p:cNvSpPr>
          <p:nvPr>
            <p:ph idx="1"/>
          </p:nvPr>
        </p:nvSpPr>
        <p:spPr>
          <a:xfrm>
            <a:off x="609600" y="1390650"/>
            <a:ext cx="10972800" cy="4495800"/>
          </a:xfrm>
        </p:spPr>
        <p:txBody>
          <a:bodyPr lIns="182880"/>
          <a:lstStyle/>
          <a:p>
            <a:pPr>
              <a:buFont typeface="Monotype Sorts" pitchFamily="2" charset="2"/>
              <a:buNone/>
              <a:defRPr/>
            </a:pPr>
            <a:r>
              <a:rPr lang="en-US" altLang="en-US" dirty="0">
                <a:latin typeface="Times New Roman" pitchFamily="18" charset="0"/>
              </a:rPr>
              <a:t>   </a:t>
            </a:r>
            <a:endParaRPr lang="en-US" altLang="en-US" sz="4000" dirty="0">
              <a:latin typeface="Times New Roman" pitchFamily="18" charset="0"/>
            </a:endParaRPr>
          </a:p>
          <a:p>
            <a:pPr>
              <a:buFont typeface="Monotype Sorts" pitchFamily="2" charset="2"/>
              <a:buNone/>
              <a:defRPr/>
            </a:pPr>
            <a:endParaRPr lang="en-US" altLang="en-US" sz="800" dirty="0">
              <a:solidFill>
                <a:srgbClr val="FFFF00"/>
              </a:solidFill>
              <a:latin typeface="Times New Roman" pitchFamily="18" charset="0"/>
            </a:endParaRPr>
          </a:p>
          <a:p>
            <a:pPr marL="1485900" lvl="1" indent="-457200">
              <a:buFont typeface="Wingdings" panose="05000000000000000000" pitchFamily="2" charset="2"/>
              <a:buChar char="Ø"/>
              <a:defRPr/>
            </a:pPr>
            <a:r>
              <a:rPr lang="en-US" altLang="en-US" dirty="0">
                <a:latin typeface="Times New Roman" pitchFamily="18" charset="0"/>
              </a:rPr>
              <a:t>microbial populations</a:t>
            </a:r>
          </a:p>
          <a:p>
            <a:pPr marL="1485900" lvl="1" indent="-457200">
              <a:buFont typeface="Wingdings" panose="05000000000000000000" pitchFamily="2" charset="2"/>
              <a:buChar char="Ø"/>
              <a:defRPr/>
            </a:pPr>
            <a:r>
              <a:rPr lang="en-US" altLang="en-US" dirty="0">
                <a:latin typeface="Times New Roman" pitchFamily="18" charset="0"/>
              </a:rPr>
              <a:t> aggregate stability/soil structure</a:t>
            </a:r>
          </a:p>
          <a:p>
            <a:pPr marL="1485900" lvl="1" indent="-457200">
              <a:buFont typeface="Wingdings" panose="05000000000000000000" pitchFamily="2" charset="2"/>
              <a:buChar char="Ø"/>
              <a:defRPr/>
            </a:pPr>
            <a:r>
              <a:rPr lang="en-US" altLang="en-US" dirty="0">
                <a:latin typeface="Times New Roman" pitchFamily="18" charset="0"/>
              </a:rPr>
              <a:t> water infiltration and storage</a:t>
            </a:r>
          </a:p>
          <a:p>
            <a:pPr marL="1485900" lvl="1" indent="-457200">
              <a:buFont typeface="Wingdings" panose="05000000000000000000" pitchFamily="2" charset="2"/>
              <a:buChar char="Ø"/>
              <a:defRPr/>
            </a:pPr>
            <a:r>
              <a:rPr lang="en-US" altLang="en-US" dirty="0">
                <a:latin typeface="Times New Roman" pitchFamily="18" charset="0"/>
              </a:rPr>
              <a:t> nutrient cycling</a:t>
            </a:r>
          </a:p>
          <a:p>
            <a:pPr marL="1485900" lvl="1" indent="-457200">
              <a:buFont typeface="Wingdings" panose="05000000000000000000" pitchFamily="2" charset="2"/>
              <a:buChar char="Ø"/>
              <a:defRPr/>
            </a:pPr>
            <a:r>
              <a:rPr lang="en-US" altLang="en-US" dirty="0">
                <a:latin typeface="Times New Roman" pitchFamily="18" charset="0"/>
              </a:rPr>
              <a:t> sustainability</a:t>
            </a:r>
          </a:p>
          <a:p>
            <a:pPr marL="571500" indent="0">
              <a:buNone/>
              <a:defRPr/>
            </a:pPr>
            <a:endParaRPr lang="en-US" altLang="en-US" dirty="0">
              <a:latin typeface="Times New Roman" pitchFamily="18" charset="0"/>
            </a:endParaRPr>
          </a:p>
        </p:txBody>
      </p:sp>
      <p:pic>
        <p:nvPicPr>
          <p:cNvPr id="20490" name="Picture 10">
            <a:hlinkClick r:id="rId5" action="ppaction://program"/>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04300" y="3152775"/>
            <a:ext cx="2578100"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1" name="AutoShape 11"/>
          <p:cNvSpPr>
            <a:spLocks noChangeArrowheads="1"/>
          </p:cNvSpPr>
          <p:nvPr/>
        </p:nvSpPr>
        <p:spPr bwMode="auto">
          <a:xfrm>
            <a:off x="9001125" y="4164623"/>
            <a:ext cx="228600" cy="228600"/>
          </a:xfrm>
          <a:prstGeom prst="star16">
            <a:avLst>
              <a:gd name="adj" fmla="val 37500"/>
            </a:avLst>
          </a:prstGeom>
          <a:solidFill>
            <a:srgbClr val="6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75000"/>
              <a:buFont typeface="Monotype Sorts" pitchFamily="2" charset="2"/>
              <a:buChar char="n"/>
              <a:defRPr kumimoji="1" sz="3200">
                <a:solidFill>
                  <a:schemeClr val="tx1"/>
                </a:solidFill>
                <a:latin typeface="Tahoma" panose="020B0604030504040204" pitchFamily="34" charset="0"/>
              </a:defRPr>
            </a:lvl1pPr>
            <a:lvl2pPr marL="742950" indent="-285750">
              <a:spcBef>
                <a:spcPct val="20000"/>
              </a:spcBef>
              <a:buClr>
                <a:schemeClr val="folHlink"/>
              </a:buClr>
              <a:buChar char="–"/>
              <a:defRPr kumimoji="1" sz="2800">
                <a:solidFill>
                  <a:schemeClr val="tx1"/>
                </a:solidFill>
                <a:latin typeface="Tahoma" panose="020B0604030504040204" pitchFamily="34" charset="0"/>
              </a:defRPr>
            </a:lvl2pPr>
            <a:lvl3pPr marL="1143000" indent="-228600">
              <a:spcBef>
                <a:spcPct val="20000"/>
              </a:spcBef>
              <a:buClr>
                <a:schemeClr val="folHlink"/>
              </a:buClr>
              <a:buSzPct val="60000"/>
              <a:buFont typeface="Monotype Sorts" pitchFamily="2" charset="2"/>
              <a:buChar char="n"/>
              <a:defRPr kumimoji="1" sz="2400">
                <a:solidFill>
                  <a:schemeClr val="tx1"/>
                </a:solidFill>
                <a:latin typeface="Tahoma" panose="020B0604030504040204" pitchFamily="34" charset="0"/>
              </a:defRPr>
            </a:lvl3pPr>
            <a:lvl4pPr marL="1600200" indent="-228600">
              <a:spcBef>
                <a:spcPct val="20000"/>
              </a:spcBef>
              <a:buChar char="–"/>
              <a:defRPr kumimoji="1" sz="2000">
                <a:solidFill>
                  <a:schemeClr val="tx1"/>
                </a:solidFill>
                <a:latin typeface="Tahoma" panose="020B0604030504040204" pitchFamily="34" charset="0"/>
              </a:defRPr>
            </a:lvl4pPr>
            <a:lvl5pPr marL="2057400" indent="-228600">
              <a:spcBef>
                <a:spcPct val="20000"/>
              </a:spcBef>
              <a:buClr>
                <a:schemeClr val="folHlink"/>
              </a:buClr>
              <a:buSzPct val="50000"/>
              <a:buFont typeface="Monotype Sorts" pitchFamily="2" charset="2"/>
              <a:buChar char="n"/>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9pPr>
          </a:lstStyle>
          <a:p>
            <a:pPr eaLnBrk="0" fontAlgn="base" hangingPunct="0">
              <a:spcBef>
                <a:spcPct val="0"/>
              </a:spcBef>
              <a:spcAft>
                <a:spcPct val="0"/>
              </a:spcAft>
              <a:buClrTx/>
              <a:buSzTx/>
              <a:buFontTx/>
              <a:buNone/>
            </a:pPr>
            <a:endParaRPr kumimoji="0" lang="en-US" altLang="en-US" sz="2400">
              <a:solidFill>
                <a:srgbClr val="CCECFF"/>
              </a:solidFill>
              <a:latin typeface="Times New Roman" panose="02020603050405020304" pitchFamily="18" charset="0"/>
            </a:endParaRPr>
          </a:p>
        </p:txBody>
      </p:sp>
      <p:sp>
        <p:nvSpPr>
          <p:cNvPr id="20492" name="AutoShape 12"/>
          <p:cNvSpPr>
            <a:spLocks noChangeArrowheads="1"/>
          </p:cNvSpPr>
          <p:nvPr/>
        </p:nvSpPr>
        <p:spPr bwMode="auto">
          <a:xfrm>
            <a:off x="8504238" y="4393223"/>
            <a:ext cx="304800" cy="381000"/>
          </a:xfrm>
          <a:prstGeom prst="star16">
            <a:avLst>
              <a:gd name="adj" fmla="val 37500"/>
            </a:avLst>
          </a:prstGeom>
          <a:solidFill>
            <a:srgbClr val="6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75000"/>
              <a:buFont typeface="Monotype Sorts" pitchFamily="2" charset="2"/>
              <a:buChar char="n"/>
              <a:defRPr kumimoji="1" sz="3200">
                <a:solidFill>
                  <a:schemeClr val="tx1"/>
                </a:solidFill>
                <a:latin typeface="Tahoma" panose="020B0604030504040204" pitchFamily="34" charset="0"/>
              </a:defRPr>
            </a:lvl1pPr>
            <a:lvl2pPr marL="742950" indent="-285750">
              <a:spcBef>
                <a:spcPct val="20000"/>
              </a:spcBef>
              <a:buClr>
                <a:schemeClr val="folHlink"/>
              </a:buClr>
              <a:buChar char="–"/>
              <a:defRPr kumimoji="1" sz="2800">
                <a:solidFill>
                  <a:schemeClr val="tx1"/>
                </a:solidFill>
                <a:latin typeface="Tahoma" panose="020B0604030504040204" pitchFamily="34" charset="0"/>
              </a:defRPr>
            </a:lvl2pPr>
            <a:lvl3pPr marL="1143000" indent="-228600">
              <a:spcBef>
                <a:spcPct val="20000"/>
              </a:spcBef>
              <a:buClr>
                <a:schemeClr val="folHlink"/>
              </a:buClr>
              <a:buSzPct val="60000"/>
              <a:buFont typeface="Monotype Sorts" pitchFamily="2" charset="2"/>
              <a:buChar char="n"/>
              <a:defRPr kumimoji="1" sz="2400">
                <a:solidFill>
                  <a:schemeClr val="tx1"/>
                </a:solidFill>
                <a:latin typeface="Tahoma" panose="020B0604030504040204" pitchFamily="34" charset="0"/>
              </a:defRPr>
            </a:lvl3pPr>
            <a:lvl4pPr marL="1600200" indent="-228600">
              <a:spcBef>
                <a:spcPct val="20000"/>
              </a:spcBef>
              <a:buChar char="–"/>
              <a:defRPr kumimoji="1" sz="2000">
                <a:solidFill>
                  <a:schemeClr val="tx1"/>
                </a:solidFill>
                <a:latin typeface="Tahoma" panose="020B0604030504040204" pitchFamily="34" charset="0"/>
              </a:defRPr>
            </a:lvl4pPr>
            <a:lvl5pPr marL="2057400" indent="-228600">
              <a:spcBef>
                <a:spcPct val="20000"/>
              </a:spcBef>
              <a:buClr>
                <a:schemeClr val="folHlink"/>
              </a:buClr>
              <a:buSzPct val="50000"/>
              <a:buFont typeface="Monotype Sorts" pitchFamily="2" charset="2"/>
              <a:buChar char="n"/>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9pPr>
          </a:lstStyle>
          <a:p>
            <a:pPr eaLnBrk="0" fontAlgn="base" hangingPunct="0">
              <a:spcBef>
                <a:spcPct val="0"/>
              </a:spcBef>
              <a:spcAft>
                <a:spcPct val="0"/>
              </a:spcAft>
              <a:buClrTx/>
              <a:buSzTx/>
              <a:buFontTx/>
              <a:buNone/>
            </a:pPr>
            <a:endParaRPr kumimoji="0" lang="en-US" altLang="en-US" sz="2400">
              <a:solidFill>
                <a:srgbClr val="CCECFF"/>
              </a:solidFill>
              <a:latin typeface="Times New Roman" panose="02020603050405020304" pitchFamily="18" charset="0"/>
            </a:endParaRPr>
          </a:p>
        </p:txBody>
      </p:sp>
      <p:sp>
        <p:nvSpPr>
          <p:cNvPr id="20493" name="AutoShape 13"/>
          <p:cNvSpPr>
            <a:spLocks noChangeArrowheads="1"/>
          </p:cNvSpPr>
          <p:nvPr/>
        </p:nvSpPr>
        <p:spPr bwMode="auto">
          <a:xfrm>
            <a:off x="7578969" y="4793273"/>
            <a:ext cx="990600" cy="914400"/>
          </a:xfrm>
          <a:prstGeom prst="irregularSeal2">
            <a:avLst/>
          </a:prstGeom>
          <a:solidFill>
            <a:srgbClr val="6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75000"/>
              <a:buFont typeface="Monotype Sorts" pitchFamily="2" charset="2"/>
              <a:buChar char="n"/>
              <a:defRPr kumimoji="1" sz="3200">
                <a:solidFill>
                  <a:schemeClr val="tx1"/>
                </a:solidFill>
                <a:latin typeface="Tahoma" panose="020B0604030504040204" pitchFamily="34" charset="0"/>
              </a:defRPr>
            </a:lvl1pPr>
            <a:lvl2pPr marL="742950" indent="-285750">
              <a:spcBef>
                <a:spcPct val="20000"/>
              </a:spcBef>
              <a:buClr>
                <a:schemeClr val="folHlink"/>
              </a:buClr>
              <a:buChar char="–"/>
              <a:defRPr kumimoji="1" sz="2800">
                <a:solidFill>
                  <a:schemeClr val="tx1"/>
                </a:solidFill>
                <a:latin typeface="Tahoma" panose="020B0604030504040204" pitchFamily="34" charset="0"/>
              </a:defRPr>
            </a:lvl2pPr>
            <a:lvl3pPr marL="1143000" indent="-228600">
              <a:spcBef>
                <a:spcPct val="20000"/>
              </a:spcBef>
              <a:buClr>
                <a:schemeClr val="folHlink"/>
              </a:buClr>
              <a:buSzPct val="60000"/>
              <a:buFont typeface="Monotype Sorts" pitchFamily="2" charset="2"/>
              <a:buChar char="n"/>
              <a:defRPr kumimoji="1" sz="2400">
                <a:solidFill>
                  <a:schemeClr val="tx1"/>
                </a:solidFill>
                <a:latin typeface="Tahoma" panose="020B0604030504040204" pitchFamily="34" charset="0"/>
              </a:defRPr>
            </a:lvl3pPr>
            <a:lvl4pPr marL="1600200" indent="-228600">
              <a:spcBef>
                <a:spcPct val="20000"/>
              </a:spcBef>
              <a:buChar char="–"/>
              <a:defRPr kumimoji="1" sz="2000">
                <a:solidFill>
                  <a:schemeClr val="tx1"/>
                </a:solidFill>
                <a:latin typeface="Tahoma" panose="020B0604030504040204" pitchFamily="34" charset="0"/>
              </a:defRPr>
            </a:lvl4pPr>
            <a:lvl5pPr marL="2057400" indent="-228600">
              <a:spcBef>
                <a:spcPct val="20000"/>
              </a:spcBef>
              <a:buClr>
                <a:schemeClr val="folHlink"/>
              </a:buClr>
              <a:buSzPct val="50000"/>
              <a:buFont typeface="Monotype Sorts" pitchFamily="2" charset="2"/>
              <a:buChar char="n"/>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9pPr>
          </a:lstStyle>
          <a:p>
            <a:pPr algn="ctr" eaLnBrk="0" fontAlgn="base" hangingPunct="0">
              <a:spcBef>
                <a:spcPct val="0"/>
              </a:spcBef>
              <a:spcAft>
                <a:spcPct val="0"/>
              </a:spcAft>
              <a:buClrTx/>
              <a:buSzTx/>
              <a:buFontTx/>
              <a:buNone/>
            </a:pPr>
            <a:r>
              <a:rPr kumimoji="0" lang="en-US" altLang="en-US" sz="2400" dirty="0">
                <a:solidFill>
                  <a:srgbClr val="CCECFF"/>
                </a:solidFill>
                <a:latin typeface="Times New Roman" panose="02020603050405020304" pitchFamily="18" charset="0"/>
              </a:rPr>
              <a:t>Pow</a:t>
            </a:r>
          </a:p>
        </p:txBody>
      </p:sp>
    </p:spTree>
    <p:extLst>
      <p:ext uri="{BB962C8B-B14F-4D97-AF65-F5344CB8AC3E}">
        <p14:creationId xmlns:p14="http://schemas.microsoft.com/office/powerpoint/2010/main" val="24392710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 presetClass="entr" presetSubtype="32" fill="hold" nodeType="afterEffect">
                                  <p:stCondLst>
                                    <p:cond delay="1000"/>
                                  </p:stCondLst>
                                  <p:childTnLst>
                                    <p:set>
                                      <p:cBhvr>
                                        <p:cTn id="6" dur="1" fill="hold">
                                          <p:stCondLst>
                                            <p:cond delay="0"/>
                                          </p:stCondLst>
                                        </p:cTn>
                                        <p:tgtEl>
                                          <p:spTgt spid="20490"/>
                                        </p:tgtEl>
                                        <p:attrNameLst>
                                          <p:attrName>style.visibility</p:attrName>
                                        </p:attrNameLst>
                                      </p:cBhvr>
                                      <p:to>
                                        <p:strVal val="visible"/>
                                      </p:to>
                                    </p:set>
                                    <p:animEffect transition="in" filter="box(out)">
                                      <p:cBhvr>
                                        <p:cTn id="7" dur="500"/>
                                        <p:tgtEl>
                                          <p:spTgt spid="20490"/>
                                        </p:tgtEl>
                                      </p:cBhvr>
                                    </p:animEffect>
                                  </p:childTnLst>
                                </p:cTn>
                              </p:par>
                            </p:childTnLst>
                          </p:cTn>
                        </p:par>
                        <p:par>
                          <p:cTn id="8" fill="hold" nodeType="afterGroup">
                            <p:stCondLst>
                              <p:cond delay="1500"/>
                            </p:stCondLst>
                            <p:childTnLst>
                              <p:par>
                                <p:cTn id="9" presetID="4" presetClass="entr" presetSubtype="32" fill="hold" grpId="0" nodeType="afterEffect">
                                  <p:stCondLst>
                                    <p:cond delay="1000"/>
                                  </p:stCondLst>
                                  <p:childTnLst>
                                    <p:set>
                                      <p:cBhvr>
                                        <p:cTn id="10" dur="1" fill="hold">
                                          <p:stCondLst>
                                            <p:cond delay="0"/>
                                          </p:stCondLst>
                                        </p:cTn>
                                        <p:tgtEl>
                                          <p:spTgt spid="20491"/>
                                        </p:tgtEl>
                                        <p:attrNameLst>
                                          <p:attrName>style.visibility</p:attrName>
                                        </p:attrNameLst>
                                      </p:cBhvr>
                                      <p:to>
                                        <p:strVal val="visible"/>
                                      </p:to>
                                    </p:set>
                                    <p:animEffect transition="in" filter="box(out)">
                                      <p:cBhvr>
                                        <p:cTn id="11" dur="500"/>
                                        <p:tgtEl>
                                          <p:spTgt spid="20491"/>
                                        </p:tgtEl>
                                      </p:cBhvr>
                                    </p:animEffect>
                                  </p:childTnLst>
                                  <p:subTnLst>
                                    <p:audio>
                                      <p:cMediaNode>
                                        <p:cTn display="0" masterRel="sameClick">
                                          <p:stCondLst>
                                            <p:cond evt="begin" delay="0">
                                              <p:tn val="9"/>
                                            </p:cond>
                                          </p:stCondLst>
                                          <p:endCondLst>
                                            <p:cond evt="onStopAudio" delay="0">
                                              <p:tgtEl>
                                                <p:sldTgt/>
                                              </p:tgtEl>
                                            </p:cond>
                                          </p:endCondLst>
                                        </p:cTn>
                                        <p:tgtEl>
                                          <p:sndTgt r:embed="rId3" name="suction.wav"/>
                                        </p:tgtEl>
                                      </p:cMediaNode>
                                    </p:audio>
                                  </p:subTnLst>
                                </p:cTn>
                              </p:par>
                            </p:childTnLst>
                          </p:cTn>
                        </p:par>
                        <p:par>
                          <p:cTn id="12" fill="hold" nodeType="afterGroup">
                            <p:stCondLst>
                              <p:cond delay="3000"/>
                            </p:stCondLst>
                            <p:childTnLst>
                              <p:par>
                                <p:cTn id="13" presetID="4" presetClass="entr" presetSubtype="32" fill="hold" grpId="0" nodeType="afterEffect">
                                  <p:stCondLst>
                                    <p:cond delay="1000"/>
                                  </p:stCondLst>
                                  <p:childTnLst>
                                    <p:set>
                                      <p:cBhvr>
                                        <p:cTn id="14" dur="1" fill="hold">
                                          <p:stCondLst>
                                            <p:cond delay="0"/>
                                          </p:stCondLst>
                                        </p:cTn>
                                        <p:tgtEl>
                                          <p:spTgt spid="20492"/>
                                        </p:tgtEl>
                                        <p:attrNameLst>
                                          <p:attrName>style.visibility</p:attrName>
                                        </p:attrNameLst>
                                      </p:cBhvr>
                                      <p:to>
                                        <p:strVal val="visible"/>
                                      </p:to>
                                    </p:set>
                                    <p:animEffect transition="in" filter="box(out)">
                                      <p:cBhvr>
                                        <p:cTn id="15" dur="500"/>
                                        <p:tgtEl>
                                          <p:spTgt spid="20492"/>
                                        </p:tgtEl>
                                      </p:cBhvr>
                                    </p:animEffect>
                                  </p:childTnLst>
                                  <p:subTnLst>
                                    <p:audio>
                                      <p:cMediaNode>
                                        <p:cTn display="0" masterRel="sameClick">
                                          <p:stCondLst>
                                            <p:cond evt="begin" delay="0">
                                              <p:tn val="13"/>
                                            </p:cond>
                                          </p:stCondLst>
                                          <p:endCondLst>
                                            <p:cond evt="onStopAudio" delay="0">
                                              <p:tgtEl>
                                                <p:sldTgt/>
                                              </p:tgtEl>
                                            </p:cond>
                                          </p:endCondLst>
                                        </p:cTn>
                                        <p:tgtEl>
                                          <p:sndTgt r:embed="rId3" name="suction.wav"/>
                                        </p:tgtEl>
                                      </p:cMediaNode>
                                    </p:audio>
                                  </p:subTnLst>
                                </p:cTn>
                              </p:par>
                            </p:childTnLst>
                          </p:cTn>
                        </p:par>
                        <p:par>
                          <p:cTn id="16" fill="hold" nodeType="afterGroup">
                            <p:stCondLst>
                              <p:cond delay="4500"/>
                            </p:stCondLst>
                            <p:childTnLst>
                              <p:par>
                                <p:cTn id="17" presetID="4" presetClass="entr" presetSubtype="32" fill="hold" grpId="0" nodeType="afterEffect">
                                  <p:stCondLst>
                                    <p:cond delay="1000"/>
                                  </p:stCondLst>
                                  <p:childTnLst>
                                    <p:set>
                                      <p:cBhvr>
                                        <p:cTn id="18" dur="1" fill="hold">
                                          <p:stCondLst>
                                            <p:cond delay="0"/>
                                          </p:stCondLst>
                                        </p:cTn>
                                        <p:tgtEl>
                                          <p:spTgt spid="20493"/>
                                        </p:tgtEl>
                                        <p:attrNameLst>
                                          <p:attrName>style.visibility</p:attrName>
                                        </p:attrNameLst>
                                      </p:cBhvr>
                                      <p:to>
                                        <p:strVal val="visible"/>
                                      </p:to>
                                    </p:set>
                                    <p:animEffect transition="in" filter="box(out)">
                                      <p:cBhvr>
                                        <p:cTn id="19" dur="500"/>
                                        <p:tgtEl>
                                          <p:spTgt spid="20493"/>
                                        </p:tgtEl>
                                      </p:cBhvr>
                                    </p:animEffect>
                                  </p:childTnLst>
                                  <p:subTnLst>
                                    <p:audio>
                                      <p:cMediaNode>
                                        <p:cTn display="0" masterRel="sameClick">
                                          <p:stCondLst>
                                            <p:cond evt="begin" delay="0">
                                              <p:tn val="17"/>
                                            </p:cond>
                                          </p:stCondLst>
                                          <p:endCondLst>
                                            <p:cond evt="onStopAudio" delay="0">
                                              <p:tgtEl>
                                                <p:sldTgt/>
                                              </p:tgtEl>
                                            </p:cond>
                                          </p:endCondLst>
                                        </p:cTn>
                                        <p:tgtEl>
                                          <p:sndTgt r:embed="rId4" name="EXPLOD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1" grpId="0" animBg="1"/>
      <p:bldP spid="20492" grpId="0" animBg="1"/>
      <p:bldP spid="20493" grpId="0"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569859" y="0"/>
            <a:ext cx="7772400" cy="1143000"/>
          </a:xfrm>
        </p:spPr>
        <p:txBody>
          <a:bodyPr/>
          <a:lstStyle/>
          <a:p>
            <a:pPr algn="l">
              <a:defRPr/>
            </a:pPr>
            <a:r>
              <a:rPr lang="en-US" altLang="en-US" sz="4800" dirty="0">
                <a:latin typeface="Times New Roman" pitchFamily="18" charset="0"/>
              </a:rPr>
              <a:t>Soil (continued)</a:t>
            </a:r>
            <a:endParaRPr lang="en-US" altLang="en-US" dirty="0"/>
          </a:p>
        </p:txBody>
      </p:sp>
      <p:sp>
        <p:nvSpPr>
          <p:cNvPr id="27651" name="Rectangle 3"/>
          <p:cNvSpPr>
            <a:spLocks noGrp="1" noChangeArrowheads="1"/>
          </p:cNvSpPr>
          <p:nvPr>
            <p:ph idx="1"/>
          </p:nvPr>
        </p:nvSpPr>
        <p:spPr>
          <a:xfrm>
            <a:off x="1062662" y="1143000"/>
            <a:ext cx="9162288" cy="4800600"/>
          </a:xfrm>
        </p:spPr>
        <p:txBody>
          <a:bodyPr/>
          <a:lstStyle/>
          <a:p>
            <a:pPr>
              <a:buFont typeface="Monotype Sorts" pitchFamily="2" charset="2"/>
              <a:buNone/>
              <a:defRPr/>
            </a:pPr>
            <a:r>
              <a:rPr lang="en-US" altLang="en-US" dirty="0">
                <a:latin typeface="Times New Roman" pitchFamily="18" charset="0"/>
              </a:rPr>
              <a:t>   </a:t>
            </a:r>
            <a:r>
              <a:rPr lang="en-US" altLang="en-US" sz="4000" dirty="0">
                <a:latin typeface="Times New Roman" pitchFamily="18" charset="0"/>
              </a:rPr>
              <a:t>Soil is a living, dynamic natural resource.  When healthy, it contains a balance of trillions of living organisms (mostly microbial).  These organisms:</a:t>
            </a:r>
          </a:p>
          <a:p>
            <a:pPr marL="914400">
              <a:buFont typeface="Wingdings" panose="05000000000000000000" pitchFamily="2" charset="2"/>
              <a:buChar char="§"/>
              <a:defRPr/>
            </a:pPr>
            <a:r>
              <a:rPr lang="en-US" altLang="en-US" dirty="0">
                <a:latin typeface="Times New Roman" pitchFamily="18" charset="0"/>
              </a:rPr>
              <a:t>improve soil structure/aggregate stability</a:t>
            </a:r>
          </a:p>
          <a:p>
            <a:pPr marL="914400">
              <a:buFont typeface="Wingdings" panose="05000000000000000000" pitchFamily="2" charset="2"/>
              <a:buChar char="§"/>
              <a:defRPr/>
            </a:pPr>
            <a:r>
              <a:rPr lang="en-US" altLang="en-US" dirty="0">
                <a:latin typeface="Times New Roman" pitchFamily="18" charset="0"/>
              </a:rPr>
              <a:t>decompose organic materials</a:t>
            </a:r>
          </a:p>
          <a:p>
            <a:pPr marL="914400">
              <a:buFont typeface="Wingdings" panose="05000000000000000000" pitchFamily="2" charset="2"/>
              <a:buChar char="§"/>
              <a:defRPr/>
            </a:pPr>
            <a:r>
              <a:rPr lang="en-US" altLang="en-US" dirty="0">
                <a:latin typeface="Times New Roman" pitchFamily="18" charset="0"/>
              </a:rPr>
              <a:t>cycle nutrients</a:t>
            </a:r>
          </a:p>
          <a:p>
            <a:pPr marL="914400">
              <a:buFont typeface="Wingdings" panose="05000000000000000000" pitchFamily="2" charset="2"/>
              <a:buChar char="§"/>
              <a:defRPr/>
            </a:pPr>
            <a:r>
              <a:rPr lang="en-US" altLang="en-US" dirty="0">
                <a:latin typeface="Times New Roman" pitchFamily="18" charset="0"/>
              </a:rPr>
              <a:t>make more stable forms of soil organic matter</a:t>
            </a:r>
          </a:p>
          <a:p>
            <a:pPr>
              <a:buFont typeface="Monotype Sorts" pitchFamily="2" charset="2"/>
              <a:buChar char="W"/>
              <a:defRPr/>
            </a:pPr>
            <a:endParaRPr lang="en-US" altLang="en-US" sz="4000" dirty="0">
              <a:latin typeface="Times New Roman" pitchFamily="18" charset="0"/>
            </a:endParaRPr>
          </a:p>
        </p:txBody>
      </p:sp>
      <p:graphicFrame>
        <p:nvGraphicFramePr>
          <p:cNvPr id="27652" name="Object 4"/>
          <p:cNvGraphicFramePr>
            <a:graphicFrameLocks noChangeAspect="1"/>
          </p:cNvGraphicFramePr>
          <p:nvPr>
            <p:extLst>
              <p:ext uri="{D42A27DB-BD31-4B8C-83A1-F6EECF244321}">
                <p14:modId xmlns:p14="http://schemas.microsoft.com/office/powerpoint/2010/main" val="2725637295"/>
              </p:ext>
            </p:extLst>
          </p:nvPr>
        </p:nvGraphicFramePr>
        <p:xfrm>
          <a:off x="10304081" y="209371"/>
          <a:ext cx="1527175" cy="1123950"/>
        </p:xfrm>
        <a:graphic>
          <a:graphicData uri="http://schemas.openxmlformats.org/presentationml/2006/ole">
            <mc:AlternateContent xmlns:mc="http://schemas.openxmlformats.org/markup-compatibility/2006">
              <mc:Choice xmlns:v="urn:schemas-microsoft-com:vml" Requires="v">
                <p:oleObj spid="_x0000_s1126" name="Clip" r:id="rId4" imgW="4762500" imgH="3505200" progId="MS_ClipArt_Gallery.2">
                  <p:embed/>
                </p:oleObj>
              </mc:Choice>
              <mc:Fallback>
                <p:oleObj name="Clip" r:id="rId4" imgW="4762500" imgH="350520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04081" y="209371"/>
                        <a:ext cx="1527175" cy="1123950"/>
                      </a:xfrm>
                      <a:prstGeom prst="rect">
                        <a:avLst/>
                      </a:prstGeom>
                      <a:solidFill>
                        <a:schemeClr val="tx1"/>
                      </a:solidFill>
                      <a:ln>
                        <a:noFill/>
                      </a:ln>
                      <a:effectLst/>
                    </p:spPr>
                  </p:pic>
                </p:oleObj>
              </mc:Fallback>
            </mc:AlternateContent>
          </a:graphicData>
        </a:graphic>
      </p:graphicFrame>
    </p:spTree>
    <p:extLst>
      <p:ext uri="{BB962C8B-B14F-4D97-AF65-F5344CB8AC3E}">
        <p14:creationId xmlns:p14="http://schemas.microsoft.com/office/powerpoint/2010/main" val="11244709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Salinity vs </a:t>
            </a:r>
            <a:r>
              <a:rPr lang="en-US" b="1" dirty="0" err="1"/>
              <a:t>Sodicity</a:t>
            </a:r>
            <a:endParaRPr lang="en-US" b="1" dirty="0"/>
          </a:p>
        </p:txBody>
      </p:sp>
      <p:sp>
        <p:nvSpPr>
          <p:cNvPr id="3" name="Content Placeholder 2"/>
          <p:cNvSpPr>
            <a:spLocks noGrp="1"/>
          </p:cNvSpPr>
          <p:nvPr>
            <p:ph idx="1"/>
          </p:nvPr>
        </p:nvSpPr>
        <p:spPr/>
        <p:txBody>
          <a:bodyPr>
            <a:normAutofit/>
          </a:bodyPr>
          <a:lstStyle/>
          <a:p>
            <a:r>
              <a:rPr lang="en-US" b="1" dirty="0"/>
              <a:t>Salinity</a:t>
            </a:r>
            <a:r>
              <a:rPr lang="en-US" dirty="0"/>
              <a:t> - refers to content of salts in the soil profile.  Measured with an electrical conductivity (EC) meter.</a:t>
            </a:r>
          </a:p>
          <a:p>
            <a:r>
              <a:rPr lang="en-US" b="1" dirty="0" err="1"/>
              <a:t>Sodicity</a:t>
            </a:r>
            <a:r>
              <a:rPr lang="en-US" dirty="0"/>
              <a:t> - refers to the content of sodium in the soil profile.  Measured in the lab as SAR or ESP.</a:t>
            </a:r>
          </a:p>
          <a:p>
            <a:r>
              <a:rPr lang="en-US" b="1" dirty="0"/>
              <a:t>Saline/sodic</a:t>
            </a:r>
            <a:r>
              <a:rPr lang="en-US" dirty="0"/>
              <a:t>- has both salinity and </a:t>
            </a:r>
            <a:r>
              <a:rPr lang="en-US" dirty="0" err="1"/>
              <a:t>sodicity</a:t>
            </a:r>
            <a:r>
              <a:rPr lang="en-US" dirty="0"/>
              <a:t> issues. Not very common in the natural world but has been influenced by man through management especially in eastern SD.</a:t>
            </a:r>
          </a:p>
        </p:txBody>
      </p:sp>
    </p:spTree>
    <p:extLst>
      <p:ext uri="{BB962C8B-B14F-4D97-AF65-F5344CB8AC3E}">
        <p14:creationId xmlns:p14="http://schemas.microsoft.com/office/powerpoint/2010/main" val="34161940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4213" y="555625"/>
            <a:ext cx="7150100" cy="280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1" y="3810001"/>
            <a:ext cx="4505325" cy="197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Arrow Connector 2"/>
          <p:cNvCxnSpPr/>
          <p:nvPr/>
        </p:nvCxnSpPr>
        <p:spPr>
          <a:xfrm>
            <a:off x="2098675" y="2971800"/>
            <a:ext cx="60960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2098675" y="3200400"/>
            <a:ext cx="60960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 name="Oval 3"/>
          <p:cNvSpPr/>
          <p:nvPr/>
        </p:nvSpPr>
        <p:spPr>
          <a:xfrm>
            <a:off x="5861050" y="5029200"/>
            <a:ext cx="7620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7" name="Straight Arrow Connector 6"/>
          <p:cNvCxnSpPr/>
          <p:nvPr/>
        </p:nvCxnSpPr>
        <p:spPr>
          <a:xfrm>
            <a:off x="2098675" y="2133600"/>
            <a:ext cx="60960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7661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93228" y="87923"/>
            <a:ext cx="7772400" cy="1143000"/>
          </a:xfrm>
        </p:spPr>
        <p:txBody>
          <a:bodyPr/>
          <a:lstStyle/>
          <a:p>
            <a:pPr algn="l">
              <a:defRPr/>
            </a:pPr>
            <a:r>
              <a:rPr lang="en-US" altLang="en-US" sz="4800" u="sng" dirty="0">
                <a:latin typeface="Times New Roman" pitchFamily="18" charset="0"/>
              </a:rPr>
              <a:t>Land Capability Classes</a:t>
            </a:r>
            <a:endParaRPr lang="en-US" altLang="en-US" u="sng" dirty="0"/>
          </a:p>
        </p:txBody>
      </p:sp>
      <p:sp>
        <p:nvSpPr>
          <p:cNvPr id="14339" name="Rectangle 3"/>
          <p:cNvSpPr>
            <a:spLocks noGrp="1" noChangeArrowheads="1"/>
          </p:cNvSpPr>
          <p:nvPr>
            <p:ph idx="1"/>
          </p:nvPr>
        </p:nvSpPr>
        <p:spPr>
          <a:xfrm>
            <a:off x="1079344" y="1142147"/>
            <a:ext cx="10597896" cy="5105400"/>
          </a:xfrm>
        </p:spPr>
        <p:txBody>
          <a:bodyPr/>
          <a:lstStyle/>
          <a:p>
            <a:pPr>
              <a:buFont typeface="Monotype Sorts" pitchFamily="2" charset="2"/>
              <a:buNone/>
              <a:defRPr/>
            </a:pPr>
            <a:r>
              <a:rPr lang="en-US" altLang="en-US" dirty="0"/>
              <a:t> </a:t>
            </a:r>
            <a:r>
              <a:rPr lang="en-US" altLang="en-US" sz="3600" dirty="0">
                <a:latin typeface="Times New Roman" pitchFamily="18" charset="0"/>
              </a:rPr>
              <a:t>The </a:t>
            </a:r>
            <a:r>
              <a:rPr lang="en-US" altLang="en-US" sz="3600" dirty="0">
                <a:solidFill>
                  <a:srgbClr val="FFFF00"/>
                </a:solidFill>
                <a:latin typeface="Times New Roman" pitchFamily="18" charset="0"/>
              </a:rPr>
              <a:t>capability class</a:t>
            </a:r>
            <a:r>
              <a:rPr lang="en-US" altLang="en-US" sz="3600" dirty="0">
                <a:latin typeface="Times New Roman" pitchFamily="18" charset="0"/>
              </a:rPr>
              <a:t> (often shown as a Roman numeral; e.g. VI) tells you how limited the soil is for agricultural use.</a:t>
            </a:r>
          </a:p>
          <a:p>
            <a:pPr>
              <a:buFont typeface="Monotype Sorts" pitchFamily="2" charset="2"/>
              <a:buNone/>
              <a:defRPr/>
            </a:pPr>
            <a:r>
              <a:rPr lang="en-US" altLang="en-US" sz="3600" dirty="0">
                <a:latin typeface="Times New Roman" pitchFamily="18" charset="0"/>
              </a:rPr>
              <a:t>The </a:t>
            </a:r>
            <a:r>
              <a:rPr lang="en-US" altLang="en-US" sz="3600" dirty="0">
                <a:solidFill>
                  <a:srgbClr val="FFFF00"/>
                </a:solidFill>
                <a:latin typeface="Times New Roman" pitchFamily="18" charset="0"/>
              </a:rPr>
              <a:t>subclass</a:t>
            </a:r>
            <a:r>
              <a:rPr lang="en-US" altLang="en-US" sz="3600" dirty="0">
                <a:latin typeface="Times New Roman" pitchFamily="18" charset="0"/>
              </a:rPr>
              <a:t> designation  (shown as a letter; e.g. </a:t>
            </a:r>
            <a:r>
              <a:rPr lang="en-US" altLang="en-US" sz="3600" dirty="0" err="1">
                <a:latin typeface="Times New Roman" pitchFamily="18" charset="0"/>
              </a:rPr>
              <a:t>VIe</a:t>
            </a:r>
            <a:r>
              <a:rPr lang="en-US" altLang="en-US" sz="3600" dirty="0">
                <a:latin typeface="Times New Roman" pitchFamily="18" charset="0"/>
              </a:rPr>
              <a:t>) tells you what kind of limitation is the main problem.</a:t>
            </a:r>
          </a:p>
          <a:p>
            <a:pPr>
              <a:buFont typeface="Monotype Sorts" pitchFamily="2" charset="2"/>
              <a:buNone/>
              <a:defRPr/>
            </a:pPr>
            <a:endParaRPr lang="en-US" altLang="en-US" sz="800" dirty="0">
              <a:latin typeface="Times New Roman" pitchFamily="18" charset="0"/>
            </a:endParaRPr>
          </a:p>
          <a:p>
            <a:pPr marL="0" indent="0">
              <a:buNone/>
              <a:defRPr/>
            </a:pPr>
            <a:r>
              <a:rPr lang="en-US" altLang="en-US" sz="3600" dirty="0">
                <a:latin typeface="Times New Roman" pitchFamily="18" charset="0"/>
              </a:rPr>
              <a:t>(See handout for descriptions)</a:t>
            </a:r>
          </a:p>
        </p:txBody>
      </p:sp>
    </p:spTree>
    <p:extLst>
      <p:ext uri="{BB962C8B-B14F-4D97-AF65-F5344CB8AC3E}">
        <p14:creationId xmlns:p14="http://schemas.microsoft.com/office/powerpoint/2010/main" val="30759820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algn="l">
              <a:defRPr/>
            </a:pPr>
            <a:r>
              <a:rPr lang="en-US" altLang="en-US" sz="4000" dirty="0"/>
              <a:t>Where Can I Find Soils Information?</a:t>
            </a:r>
          </a:p>
        </p:txBody>
      </p:sp>
      <p:sp>
        <p:nvSpPr>
          <p:cNvPr id="38915" name="Rectangle 3"/>
          <p:cNvSpPr>
            <a:spLocks noGrp="1" noChangeArrowheads="1"/>
          </p:cNvSpPr>
          <p:nvPr>
            <p:ph type="body" sz="half" idx="1"/>
          </p:nvPr>
        </p:nvSpPr>
        <p:spPr>
          <a:xfrm>
            <a:off x="888520" y="1849647"/>
            <a:ext cx="8790317" cy="4572000"/>
          </a:xfrm>
        </p:spPr>
        <p:txBody>
          <a:bodyPr/>
          <a:lstStyle/>
          <a:p>
            <a:pPr>
              <a:buClr>
                <a:srgbClr val="FFFFFF"/>
              </a:buClr>
              <a:buFont typeface="Wingdings" panose="05000000000000000000" pitchFamily="2" charset="2"/>
              <a:buChar char="§"/>
              <a:defRPr/>
            </a:pPr>
            <a:r>
              <a:rPr lang="en-US" altLang="en-US" sz="2800" dirty="0">
                <a:latin typeface="Times New Roman" pitchFamily="18" charset="0"/>
              </a:rPr>
              <a:t>Published County Soil Survey Reports </a:t>
            </a:r>
          </a:p>
          <a:p>
            <a:pPr>
              <a:buClr>
                <a:srgbClr val="FFFFFF"/>
              </a:buClr>
              <a:buFont typeface="Wingdings" panose="05000000000000000000" pitchFamily="2" charset="2"/>
              <a:buChar char="§"/>
              <a:defRPr/>
            </a:pPr>
            <a:r>
              <a:rPr lang="en-US" altLang="en-US" sz="2800" dirty="0">
                <a:latin typeface="Times New Roman" pitchFamily="18" charset="0"/>
              </a:rPr>
              <a:t>Web Soil Survey (</a:t>
            </a:r>
            <a:r>
              <a:rPr lang="en-US" altLang="en-US" sz="2800" dirty="0">
                <a:latin typeface="Times New Roman" pitchFamily="18" charset="0"/>
                <a:hlinkClick r:id="rId4"/>
              </a:rPr>
              <a:t>http://websoilsurvey.nrcs.usda.gov/app/</a:t>
            </a:r>
            <a:r>
              <a:rPr lang="en-US" altLang="en-US" sz="2800" dirty="0">
                <a:latin typeface="Times New Roman" pitchFamily="18" charset="0"/>
              </a:rPr>
              <a:t>)</a:t>
            </a:r>
          </a:p>
          <a:p>
            <a:pPr>
              <a:buClr>
                <a:srgbClr val="FFFFFF"/>
              </a:buClr>
              <a:buFont typeface="Wingdings" panose="05000000000000000000" pitchFamily="2" charset="2"/>
              <a:buChar char="§"/>
              <a:defRPr/>
            </a:pPr>
            <a:r>
              <a:rPr lang="en-US" altLang="en-US" sz="2800" dirty="0">
                <a:latin typeface="Times New Roman" pitchFamily="18" charset="0"/>
              </a:rPr>
              <a:t>USDA-NRCS Soils Website (</a:t>
            </a:r>
            <a:r>
              <a:rPr lang="en-US" altLang="en-US" sz="2800" dirty="0">
                <a:latin typeface="Times New Roman" pitchFamily="18" charset="0"/>
                <a:hlinkClick r:id="rId5"/>
              </a:rPr>
              <a:t>http://soils.usda.gov</a:t>
            </a:r>
            <a:r>
              <a:rPr lang="en-US" altLang="en-US" sz="2800" dirty="0">
                <a:latin typeface="Times New Roman" pitchFamily="18" charset="0"/>
              </a:rPr>
              <a:t>)</a:t>
            </a:r>
          </a:p>
          <a:p>
            <a:pPr>
              <a:buFont typeface="Monotype Sorts" pitchFamily="2" charset="2"/>
              <a:buNone/>
              <a:defRPr/>
            </a:pPr>
            <a:endParaRPr lang="en-US" altLang="en-US" sz="2800" dirty="0">
              <a:latin typeface="Times New Roman" pitchFamily="18" charset="0"/>
            </a:endParaRPr>
          </a:p>
          <a:p>
            <a:pPr>
              <a:buFont typeface="Monotype Sorts" pitchFamily="2" charset="2"/>
              <a:buNone/>
              <a:defRPr/>
            </a:pPr>
            <a:r>
              <a:rPr lang="en-US" altLang="en-US" sz="2400" dirty="0">
                <a:solidFill>
                  <a:srgbClr val="FFFF00"/>
                </a:solidFill>
              </a:rPr>
              <a:t>  </a:t>
            </a:r>
            <a:r>
              <a:rPr lang="en-US" altLang="en-US" sz="2800" b="1" u="sng" dirty="0">
                <a:solidFill>
                  <a:srgbClr val="FFFF00"/>
                </a:solidFill>
              </a:rPr>
              <a:t>Important !!! – Soil Surveys Are Not Site Specific</a:t>
            </a:r>
          </a:p>
          <a:p>
            <a:pPr>
              <a:buFont typeface="Monotype Sorts" pitchFamily="2" charset="2"/>
              <a:buNone/>
              <a:defRPr/>
            </a:pPr>
            <a:endParaRPr lang="en-US" altLang="en-US" sz="2800" dirty="0">
              <a:latin typeface="Times New Roman" pitchFamily="18" charset="0"/>
            </a:endParaRPr>
          </a:p>
        </p:txBody>
      </p:sp>
      <p:graphicFrame>
        <p:nvGraphicFramePr>
          <p:cNvPr id="38916" name="Object 4"/>
          <p:cNvGraphicFramePr>
            <a:graphicFrameLocks noGrp="1" noChangeAspect="1"/>
          </p:cNvGraphicFramePr>
          <p:nvPr>
            <p:ph type="clipArt" sz="half" idx="2"/>
            <p:extLst>
              <p:ext uri="{D42A27DB-BD31-4B8C-83A1-F6EECF244321}">
                <p14:modId xmlns:p14="http://schemas.microsoft.com/office/powerpoint/2010/main" val="3979096567"/>
              </p:ext>
            </p:extLst>
          </p:nvPr>
        </p:nvGraphicFramePr>
        <p:xfrm>
          <a:off x="9454371" y="516147"/>
          <a:ext cx="1873250" cy="2667000"/>
        </p:xfrm>
        <a:graphic>
          <a:graphicData uri="http://schemas.openxmlformats.org/presentationml/2006/ole">
            <mc:AlternateContent xmlns:mc="http://schemas.openxmlformats.org/markup-compatibility/2006">
              <mc:Choice xmlns:v="urn:schemas-microsoft-com:vml" Requires="v">
                <p:oleObj spid="_x0000_s8292" name="Clip" r:id="rId6" imgW="3848100" imgH="5478463" progId="MS_ClipArt_Gallery.2">
                  <p:embed/>
                </p:oleObj>
              </mc:Choice>
              <mc:Fallback>
                <p:oleObj name="Clip" r:id="rId6" imgW="3848100" imgH="5478463" progId="MS_ClipArt_Gallery.2">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454371" y="516147"/>
                        <a:ext cx="1873250" cy="2667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3198304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algn="l">
              <a:defRPr/>
            </a:pPr>
            <a:r>
              <a:rPr lang="en-US" altLang="en-US" sz="4800" dirty="0">
                <a:latin typeface="Times New Roman" pitchFamily="18" charset="0"/>
              </a:rPr>
              <a:t>Soil (continued)</a:t>
            </a:r>
            <a:endParaRPr lang="en-US" altLang="en-US" dirty="0"/>
          </a:p>
        </p:txBody>
      </p:sp>
      <p:sp>
        <p:nvSpPr>
          <p:cNvPr id="28675" name="Rectangle 3"/>
          <p:cNvSpPr>
            <a:spLocks noGrp="1" noChangeArrowheads="1"/>
          </p:cNvSpPr>
          <p:nvPr>
            <p:ph idx="1"/>
          </p:nvPr>
        </p:nvSpPr>
        <p:spPr/>
        <p:txBody>
          <a:bodyPr/>
          <a:lstStyle/>
          <a:p>
            <a:pPr>
              <a:buFont typeface="Wingdings" panose="05000000000000000000" pitchFamily="2" charset="2"/>
              <a:buChar char="§"/>
              <a:defRPr/>
            </a:pPr>
            <a:r>
              <a:rPr lang="en-US" altLang="en-US" dirty="0">
                <a:latin typeface="Times New Roman" pitchFamily="18" charset="0"/>
              </a:rPr>
              <a:t>Over 750 different soil types (series) in South Dakota</a:t>
            </a:r>
          </a:p>
          <a:p>
            <a:pPr marL="0" indent="0">
              <a:buNone/>
              <a:defRPr/>
            </a:pPr>
            <a:endParaRPr lang="en-US" altLang="en-US" sz="1400" dirty="0">
              <a:latin typeface="Times New Roman" pitchFamily="18" charset="0"/>
            </a:endParaRPr>
          </a:p>
          <a:p>
            <a:pPr>
              <a:buFont typeface="Wingdings" panose="05000000000000000000" pitchFamily="2" charset="2"/>
              <a:buChar char="§"/>
              <a:defRPr/>
            </a:pPr>
            <a:r>
              <a:rPr lang="en-US" altLang="en-US" dirty="0">
                <a:latin typeface="Times New Roman" pitchFamily="18" charset="0"/>
              </a:rPr>
              <a:t>Many different properties are used to separate soils (texture, color, soil depth, depth to carbonates, mineralogy, climate, internal drainage, clay movement, SAR, EC - to name a few)</a:t>
            </a:r>
          </a:p>
          <a:p>
            <a:pPr marL="0" indent="0">
              <a:buNone/>
              <a:defRPr/>
            </a:pPr>
            <a:endParaRPr lang="en-US" altLang="en-US" sz="1400" dirty="0">
              <a:latin typeface="Times New Roman" pitchFamily="18" charset="0"/>
            </a:endParaRPr>
          </a:p>
          <a:p>
            <a:pPr>
              <a:buFont typeface="Wingdings" panose="05000000000000000000" pitchFamily="2" charset="2"/>
              <a:buChar char="§"/>
              <a:defRPr/>
            </a:pPr>
            <a:r>
              <a:rPr lang="en-US" altLang="en-US" dirty="0" err="1">
                <a:latin typeface="Times New Roman" pitchFamily="18" charset="0"/>
              </a:rPr>
              <a:t>Houdek</a:t>
            </a:r>
            <a:r>
              <a:rPr lang="en-US" altLang="en-US" dirty="0">
                <a:latin typeface="Times New Roman" pitchFamily="18" charset="0"/>
              </a:rPr>
              <a:t> - South Dakota’s State Soil (1990)</a:t>
            </a:r>
          </a:p>
          <a:p>
            <a:pPr>
              <a:buFont typeface="Monotype Sorts" pitchFamily="2" charset="2"/>
              <a:buChar char="W"/>
              <a:defRPr/>
            </a:pPr>
            <a:endParaRPr lang="en-US" altLang="en-US" sz="4000" dirty="0">
              <a:latin typeface="Times New Roman" pitchFamily="18" charset="0"/>
            </a:endParaRPr>
          </a:p>
        </p:txBody>
      </p:sp>
    </p:spTree>
    <p:extLst>
      <p:ext uri="{BB962C8B-B14F-4D97-AF65-F5344CB8AC3E}">
        <p14:creationId xmlns:p14="http://schemas.microsoft.com/office/powerpoint/2010/main" val="22445855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700" name="Rectangle 4"/>
          <p:cNvSpPr>
            <a:spLocks noGrp="1" noChangeArrowheads="1"/>
          </p:cNvSpPr>
          <p:nvPr>
            <p:ph type="title"/>
          </p:nvPr>
        </p:nvSpPr>
        <p:spPr/>
        <p:txBody>
          <a:bodyPr/>
          <a:lstStyle/>
          <a:p>
            <a:pPr algn="l">
              <a:defRPr/>
            </a:pPr>
            <a:r>
              <a:rPr lang="en-US" altLang="en-US" sz="5400" dirty="0">
                <a:latin typeface="Times New Roman" pitchFamily="18" charset="0"/>
              </a:rPr>
              <a:t>       </a:t>
            </a:r>
            <a:r>
              <a:rPr lang="en-US" altLang="en-US" sz="5400" dirty="0" err="1">
                <a:latin typeface="Times New Roman" pitchFamily="18" charset="0"/>
              </a:rPr>
              <a:t>Houdek</a:t>
            </a:r>
            <a:endParaRPr lang="en-US" altLang="en-US" dirty="0"/>
          </a:p>
        </p:txBody>
      </p:sp>
      <p:pic>
        <p:nvPicPr>
          <p:cNvPr id="4" name="Picture 3"/>
          <p:cNvPicPr>
            <a:picLocks noChangeAspect="1" noChangeArrowheads="1"/>
          </p:cNvPicPr>
          <p:nvPr/>
        </p:nvPicPr>
        <p:blipFill>
          <a:blip r:embed="rId3">
            <a:lum bright="-14000"/>
            <a:extLst>
              <a:ext uri="{28A0092B-C50C-407E-A947-70E740481C1C}">
                <a14:useLocalDpi xmlns:a14="http://schemas.microsoft.com/office/drawing/2010/main" val="0"/>
              </a:ext>
            </a:extLst>
          </a:blip>
          <a:srcRect/>
          <a:stretch>
            <a:fillRect/>
          </a:stretch>
        </p:blipFill>
        <p:spPr bwMode="auto">
          <a:xfrm>
            <a:off x="6381344" y="0"/>
            <a:ext cx="581065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7253056" y="2166152"/>
            <a:ext cx="425116" cy="400110"/>
          </a:xfrm>
          <a:prstGeom prst="rect">
            <a:avLst/>
          </a:prstGeom>
          <a:noFill/>
        </p:spPr>
        <p:txBody>
          <a:bodyPr wrap="none" rtlCol="0">
            <a:spAutoFit/>
          </a:bodyPr>
          <a:lstStyle/>
          <a:p>
            <a:r>
              <a:rPr lang="en-US" sz="2000" b="1" dirty="0"/>
              <a:t>ft.</a:t>
            </a:r>
          </a:p>
        </p:txBody>
      </p:sp>
    </p:spTree>
    <p:extLst>
      <p:ext uri="{BB962C8B-B14F-4D97-AF65-F5344CB8AC3E}">
        <p14:creationId xmlns:p14="http://schemas.microsoft.com/office/powerpoint/2010/main" val="42242385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gn="l">
              <a:defRPr/>
            </a:pPr>
            <a:r>
              <a:rPr lang="en-US" altLang="en-US" dirty="0">
                <a:latin typeface="Times New Roman" pitchFamily="18" charset="0"/>
              </a:rPr>
              <a:t>Why is soil important?</a:t>
            </a:r>
            <a:endParaRPr lang="en-US" altLang="en-US" dirty="0"/>
          </a:p>
        </p:txBody>
      </p:sp>
      <p:sp>
        <p:nvSpPr>
          <p:cNvPr id="5123" name="Rectangle 3"/>
          <p:cNvSpPr>
            <a:spLocks noGrp="1" noChangeArrowheads="1"/>
          </p:cNvSpPr>
          <p:nvPr>
            <p:ph idx="1"/>
          </p:nvPr>
        </p:nvSpPr>
        <p:spPr>
          <a:xfrm>
            <a:off x="1157302" y="1453896"/>
            <a:ext cx="7772400" cy="4114800"/>
          </a:xfrm>
        </p:spPr>
        <p:txBody>
          <a:bodyPr/>
          <a:lstStyle/>
          <a:p>
            <a:pPr>
              <a:buFont typeface="Monotype Sorts" pitchFamily="2" charset="2"/>
              <a:buNone/>
              <a:defRPr/>
            </a:pPr>
            <a:r>
              <a:rPr lang="en-US" altLang="en-US" sz="4000" dirty="0">
                <a:latin typeface="Times New Roman" pitchFamily="18" charset="0"/>
              </a:rPr>
              <a:t>   Almost everything comes directly or indirectly from the soil.</a:t>
            </a:r>
          </a:p>
          <a:p>
            <a:pPr>
              <a:buFont typeface="Monotype Sorts" pitchFamily="2" charset="2"/>
              <a:buNone/>
              <a:defRPr/>
            </a:pPr>
            <a:endParaRPr lang="en-US" altLang="en-US" sz="1200" dirty="0">
              <a:latin typeface="Times New Roman" pitchFamily="18" charset="0"/>
            </a:endParaRPr>
          </a:p>
          <a:p>
            <a:pPr marL="914400">
              <a:buFont typeface="Wingdings" panose="05000000000000000000" pitchFamily="2" charset="2"/>
              <a:buChar char="§"/>
              <a:defRPr/>
            </a:pPr>
            <a:r>
              <a:rPr lang="en-US" altLang="en-US" dirty="0">
                <a:latin typeface="Times New Roman" pitchFamily="18" charset="0"/>
              </a:rPr>
              <a:t>the food we eat</a:t>
            </a:r>
          </a:p>
          <a:p>
            <a:pPr marL="914400">
              <a:buFont typeface="Wingdings" panose="05000000000000000000" pitchFamily="2" charset="2"/>
              <a:buChar char="§"/>
              <a:defRPr/>
            </a:pPr>
            <a:r>
              <a:rPr lang="en-US" altLang="en-US" dirty="0">
                <a:latin typeface="Times New Roman" pitchFamily="18" charset="0"/>
              </a:rPr>
              <a:t>the clothes we wear</a:t>
            </a:r>
          </a:p>
          <a:p>
            <a:pPr marL="914400">
              <a:buFont typeface="Wingdings" panose="05000000000000000000" pitchFamily="2" charset="2"/>
              <a:buChar char="§"/>
              <a:defRPr/>
            </a:pPr>
            <a:r>
              <a:rPr lang="en-US" altLang="en-US" dirty="0">
                <a:latin typeface="Times New Roman" pitchFamily="18" charset="0"/>
              </a:rPr>
              <a:t>the shelter we live in</a:t>
            </a:r>
          </a:p>
          <a:p>
            <a:pPr marL="914400">
              <a:buFont typeface="Wingdings" panose="05000000000000000000" pitchFamily="2" charset="2"/>
              <a:buChar char="§"/>
              <a:defRPr/>
            </a:pPr>
            <a:r>
              <a:rPr lang="en-US" altLang="en-US" dirty="0">
                <a:latin typeface="Times New Roman" pitchFamily="18" charset="0"/>
              </a:rPr>
              <a:t>the vehicles we drive</a:t>
            </a:r>
          </a:p>
        </p:txBody>
      </p:sp>
    </p:spTree>
    <p:extLst>
      <p:ext uri="{BB962C8B-B14F-4D97-AF65-F5344CB8AC3E}">
        <p14:creationId xmlns:p14="http://schemas.microsoft.com/office/powerpoint/2010/main" val="28253732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algn="l">
              <a:defRPr/>
            </a:pPr>
            <a:r>
              <a:rPr lang="en-US" altLang="en-US">
                <a:latin typeface="Times New Roman" pitchFamily="18" charset="0"/>
              </a:rPr>
              <a:t>Importance of soil (continued)</a:t>
            </a:r>
            <a:endParaRPr lang="en-US" altLang="en-US"/>
          </a:p>
        </p:txBody>
      </p:sp>
      <p:sp>
        <p:nvSpPr>
          <p:cNvPr id="8195" name="Rectangle 3"/>
          <p:cNvSpPr>
            <a:spLocks noGrp="1" noChangeArrowheads="1"/>
          </p:cNvSpPr>
          <p:nvPr>
            <p:ph idx="1"/>
          </p:nvPr>
        </p:nvSpPr>
        <p:spPr>
          <a:xfrm>
            <a:off x="1513476" y="1371600"/>
            <a:ext cx="7924800" cy="4267200"/>
          </a:xfrm>
        </p:spPr>
        <p:txBody>
          <a:bodyPr/>
          <a:lstStyle/>
          <a:p>
            <a:pPr>
              <a:buFont typeface="Monotype Sorts" pitchFamily="2" charset="2"/>
              <a:buNone/>
              <a:defRPr/>
            </a:pPr>
            <a:r>
              <a:rPr lang="en-US" altLang="en-US" sz="4000" dirty="0">
                <a:latin typeface="Times New Roman" pitchFamily="18" charset="0"/>
              </a:rPr>
              <a:t>Soil also plays a critical role in:</a:t>
            </a:r>
          </a:p>
          <a:p>
            <a:pPr>
              <a:buFont typeface="Monotype Sorts" pitchFamily="2" charset="2"/>
              <a:buNone/>
              <a:defRPr/>
            </a:pPr>
            <a:endParaRPr lang="en-US" altLang="en-US" sz="800" dirty="0">
              <a:latin typeface="Times New Roman" pitchFamily="18" charset="0"/>
            </a:endParaRPr>
          </a:p>
          <a:p>
            <a:pPr>
              <a:buFont typeface="Wingdings" panose="05000000000000000000" pitchFamily="2" charset="2"/>
              <a:buChar char="§"/>
              <a:defRPr/>
            </a:pPr>
            <a:r>
              <a:rPr lang="en-US" altLang="en-US" dirty="0">
                <a:latin typeface="Times New Roman" pitchFamily="18" charset="0"/>
              </a:rPr>
              <a:t>Carbon and nitrogen cycles</a:t>
            </a:r>
          </a:p>
          <a:p>
            <a:pPr>
              <a:buFont typeface="Wingdings" panose="05000000000000000000" pitchFamily="2" charset="2"/>
              <a:buChar char="§"/>
              <a:defRPr/>
            </a:pPr>
            <a:r>
              <a:rPr lang="en-US" altLang="en-US" dirty="0">
                <a:latin typeface="Times New Roman" pitchFamily="18" charset="0"/>
              </a:rPr>
              <a:t>Storing water for plant use (water cycle)</a:t>
            </a:r>
          </a:p>
          <a:p>
            <a:pPr>
              <a:buFont typeface="Wingdings" panose="05000000000000000000" pitchFamily="2" charset="2"/>
              <a:buChar char="§"/>
              <a:defRPr/>
            </a:pPr>
            <a:r>
              <a:rPr lang="en-US" altLang="en-US" dirty="0">
                <a:latin typeface="Times New Roman" pitchFamily="18" charset="0"/>
              </a:rPr>
              <a:t>Filtering surface waters</a:t>
            </a:r>
          </a:p>
          <a:p>
            <a:pPr>
              <a:buFont typeface="Wingdings" panose="05000000000000000000" pitchFamily="2" charset="2"/>
              <a:buChar char="§"/>
              <a:defRPr/>
            </a:pPr>
            <a:r>
              <a:rPr lang="en-US" altLang="en-US" dirty="0">
                <a:latin typeface="Times New Roman" pitchFamily="18" charset="0"/>
              </a:rPr>
              <a:t>Disposal of solid and liquid wastes</a:t>
            </a:r>
          </a:p>
          <a:p>
            <a:pPr>
              <a:buFont typeface="Wingdings" panose="05000000000000000000" pitchFamily="2" charset="2"/>
              <a:buChar char="§"/>
              <a:defRPr/>
            </a:pPr>
            <a:r>
              <a:rPr lang="en-US" altLang="en-US" dirty="0">
                <a:latin typeface="Times New Roman" pitchFamily="18" charset="0"/>
              </a:rPr>
              <a:t>Supporting our buildings and roads</a:t>
            </a:r>
          </a:p>
        </p:txBody>
      </p:sp>
      <p:graphicFrame>
        <p:nvGraphicFramePr>
          <p:cNvPr id="8196" name="Object 4"/>
          <p:cNvGraphicFramePr>
            <a:graphicFrameLocks noChangeAspect="1"/>
          </p:cNvGraphicFramePr>
          <p:nvPr>
            <p:extLst>
              <p:ext uri="{D42A27DB-BD31-4B8C-83A1-F6EECF244321}">
                <p14:modId xmlns:p14="http://schemas.microsoft.com/office/powerpoint/2010/main" val="3858643542"/>
              </p:ext>
            </p:extLst>
          </p:nvPr>
        </p:nvGraphicFramePr>
        <p:xfrm>
          <a:off x="9631680" y="1054100"/>
          <a:ext cx="1498600" cy="1854200"/>
        </p:xfrm>
        <a:graphic>
          <a:graphicData uri="http://schemas.openxmlformats.org/presentationml/2006/ole">
            <mc:AlternateContent xmlns:mc="http://schemas.openxmlformats.org/markup-compatibility/2006">
              <mc:Choice xmlns:v="urn:schemas-microsoft-com:vml" Requires="v">
                <p:oleObj spid="_x0000_s2153" name="Clip" r:id="rId4" imgW="2827338" imgH="3497263" progId="MS_ClipArt_Gallery.2">
                  <p:embed/>
                </p:oleObj>
              </mc:Choice>
              <mc:Fallback>
                <p:oleObj name="Clip" r:id="rId4" imgW="2827338" imgH="3497263"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31680" y="1054100"/>
                        <a:ext cx="1498600" cy="1854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7333343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3502" y="2178170"/>
            <a:ext cx="10972800" cy="1143000"/>
          </a:xfrm>
        </p:spPr>
        <p:txBody>
          <a:bodyPr/>
          <a:lstStyle/>
          <a:p>
            <a:pPr>
              <a:defRPr/>
            </a:pPr>
            <a:r>
              <a:rPr lang="en-US" sz="7200" dirty="0"/>
              <a:t>Soil Genesis</a:t>
            </a:r>
          </a:p>
        </p:txBody>
      </p:sp>
    </p:spTree>
    <p:extLst>
      <p:ext uri="{BB962C8B-B14F-4D97-AF65-F5344CB8AC3E}">
        <p14:creationId xmlns:p14="http://schemas.microsoft.com/office/powerpoint/2010/main" val="16544064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4099</TotalTime>
  <Words>3828</Words>
  <Application>Microsoft Office PowerPoint</Application>
  <PresentationFormat>Widescreen</PresentationFormat>
  <Paragraphs>312</Paragraphs>
  <Slides>43</Slides>
  <Notes>42</Notes>
  <HiddenSlides>0</HiddenSlides>
  <MMClips>0</MMClips>
  <ScaleCrop>false</ScaleCrop>
  <HeadingPairs>
    <vt:vector size="8" baseType="variant">
      <vt:variant>
        <vt:lpstr>Fonts Used</vt:lpstr>
      </vt:variant>
      <vt:variant>
        <vt:i4>6</vt:i4>
      </vt:variant>
      <vt:variant>
        <vt:lpstr>Theme</vt:lpstr>
      </vt:variant>
      <vt:variant>
        <vt:i4>8</vt:i4>
      </vt:variant>
      <vt:variant>
        <vt:lpstr>Embedded OLE Servers</vt:lpstr>
      </vt:variant>
      <vt:variant>
        <vt:i4>1</vt:i4>
      </vt:variant>
      <vt:variant>
        <vt:lpstr>Slide Titles</vt:lpstr>
      </vt:variant>
      <vt:variant>
        <vt:i4>43</vt:i4>
      </vt:variant>
    </vt:vector>
  </HeadingPairs>
  <TitlesOfParts>
    <vt:vector size="58" baseType="lpstr">
      <vt:lpstr>Arial</vt:lpstr>
      <vt:lpstr>Calibri</vt:lpstr>
      <vt:lpstr>Calibri Light</vt:lpstr>
      <vt:lpstr>Monotype Sorts</vt:lpstr>
      <vt:lpstr>Times New Roman</vt:lpstr>
      <vt:lpstr>Wingdings</vt:lpstr>
      <vt:lpstr>Office Theme</vt:lpstr>
      <vt:lpstr>2_Mountain Top</vt:lpstr>
      <vt:lpstr>1_Office Theme</vt:lpstr>
      <vt:lpstr>2_Office Theme</vt:lpstr>
      <vt:lpstr>3_Office Theme</vt:lpstr>
      <vt:lpstr>Default Design</vt:lpstr>
      <vt:lpstr>3_Mountain Top</vt:lpstr>
      <vt:lpstr>Mountain Top</vt:lpstr>
      <vt:lpstr>Clip</vt:lpstr>
      <vt:lpstr>SOIL</vt:lpstr>
      <vt:lpstr>What is Soil?</vt:lpstr>
      <vt:lpstr>PowerPoint Presentation</vt:lpstr>
      <vt:lpstr>Soil (continued)</vt:lpstr>
      <vt:lpstr>Soil (continued)</vt:lpstr>
      <vt:lpstr>       Houdek</vt:lpstr>
      <vt:lpstr>Why is soil important?</vt:lpstr>
      <vt:lpstr>Importance of soil (continued)</vt:lpstr>
      <vt:lpstr>Soil Genesis</vt:lpstr>
      <vt:lpstr>How is soil formed?</vt:lpstr>
      <vt:lpstr>Soil Temperature and Moisture Regimes (example taxonomic classification Opal soil: Fine, smectitic, mesic Leptic Haplustert)</vt:lpstr>
      <vt:lpstr>PowerPoint Presentation</vt:lpstr>
      <vt:lpstr>PowerPoint Presentation</vt:lpstr>
      <vt:lpstr>Hillslope Positions</vt:lpstr>
      <vt:lpstr>PowerPoint Presentation</vt:lpstr>
      <vt:lpstr>Soil Depth Classes (Depth to bedrock):</vt:lpstr>
      <vt:lpstr>Soil and Root Restrictive Layers</vt:lpstr>
      <vt:lpstr>Soil Restrictive Layers</vt:lpstr>
      <vt:lpstr>How long does it take for soil to form?</vt:lpstr>
      <vt:lpstr>Soil Morphology</vt:lpstr>
      <vt:lpstr>PowerPoint Presentation</vt:lpstr>
      <vt:lpstr>PowerPoint Presentation</vt:lpstr>
      <vt:lpstr>PowerPoint Presentation</vt:lpstr>
      <vt:lpstr>PowerPoint Presentation</vt:lpstr>
      <vt:lpstr>PowerPoint Presentation</vt:lpstr>
      <vt:lpstr>What does soil feel like?</vt:lpstr>
      <vt:lpstr>Soil Texture</vt:lpstr>
      <vt:lpstr>PowerPoint Presentation</vt:lpstr>
      <vt:lpstr>Textural Triangle</vt:lpstr>
      <vt:lpstr>PowerPoint Presentation</vt:lpstr>
      <vt:lpstr>Coarse Fragments</vt:lpstr>
      <vt:lpstr>Coarse Fragments</vt:lpstr>
      <vt:lpstr>Coarse Fragments</vt:lpstr>
      <vt:lpstr>PowerPoint Presentation</vt:lpstr>
      <vt:lpstr>PowerPoint Presentation</vt:lpstr>
      <vt:lpstr>            Soil Structure - Shapes</vt:lpstr>
      <vt:lpstr>Why is it important to protect soil?</vt:lpstr>
      <vt:lpstr>What can I do to protect/improve soil?</vt:lpstr>
      <vt:lpstr>Organic matter (carbon) is essential to soil health and helps maintain/improve:</vt:lpstr>
      <vt:lpstr>Salinity vs Sodicity</vt:lpstr>
      <vt:lpstr>PowerPoint Presentation</vt:lpstr>
      <vt:lpstr>Land Capability Classes</vt:lpstr>
      <vt:lpstr>Where Can I Find Soils Information?</vt:lpstr>
    </vt:vector>
  </TitlesOfParts>
  <Company>USDA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SOIL</dc:title>
  <dc:creator>Cooley, Kent - NRCS, Rapid City, SD</dc:creator>
  <cp:lastModifiedBy>Cooley, Kent - NRCS, Rapid City, SD</cp:lastModifiedBy>
  <cp:revision>141</cp:revision>
  <cp:lastPrinted>2017-01-27T21:45:01Z</cp:lastPrinted>
  <dcterms:created xsi:type="dcterms:W3CDTF">2016-10-26T17:07:58Z</dcterms:created>
  <dcterms:modified xsi:type="dcterms:W3CDTF">2020-07-17T14:06:50Z</dcterms:modified>
</cp:coreProperties>
</file>